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76" r:id="rId3"/>
    <p:sldId id="256" r:id="rId4"/>
    <p:sldId id="258" r:id="rId5"/>
    <p:sldId id="277" r:id="rId6"/>
    <p:sldId id="273" r:id="rId7"/>
    <p:sldId id="287" r:id="rId8"/>
    <p:sldId id="259" r:id="rId9"/>
    <p:sldId id="260" r:id="rId10"/>
    <p:sldId id="261" r:id="rId11"/>
    <p:sldId id="262" r:id="rId12"/>
    <p:sldId id="263" r:id="rId13"/>
    <p:sldId id="264" r:id="rId14"/>
    <p:sldId id="266" r:id="rId15"/>
    <p:sldId id="267" r:id="rId16"/>
    <p:sldId id="270" r:id="rId17"/>
    <p:sldId id="280" r:id="rId18"/>
    <p:sldId id="265" r:id="rId19"/>
    <p:sldId id="268" r:id="rId20"/>
    <p:sldId id="269" r:id="rId21"/>
    <p:sldId id="281" r:id="rId22"/>
    <p:sldId id="282" r:id="rId23"/>
    <p:sldId id="279" r:id="rId24"/>
    <p:sldId id="284" r:id="rId25"/>
    <p:sldId id="285" r:id="rId26"/>
    <p:sldId id="286" r:id="rId27"/>
    <p:sldId id="289" r:id="rId28"/>
    <p:sldId id="288" r:id="rId29"/>
    <p:sldId id="283" r:id="rId30"/>
    <p:sldId id="301" r:id="rId31"/>
    <p:sldId id="302" r:id="rId32"/>
    <p:sldId id="303" r:id="rId33"/>
    <p:sldId id="305" r:id="rId34"/>
    <p:sldId id="271" r:id="rId35"/>
    <p:sldId id="272" r:id="rId36"/>
    <p:sldId id="275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278" r:id="rId45"/>
    <p:sldId id="304" r:id="rId46"/>
    <p:sldId id="291" r:id="rId47"/>
    <p:sldId id="306" r:id="rId48"/>
    <p:sldId id="292" r:id="rId49"/>
    <p:sldId id="290" r:id="rId50"/>
    <p:sldId id="300" r:id="rId5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42213"/>
    <a:srgbClr val="0A2718"/>
    <a:srgbClr val="001E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24E8AC-543D-47F4-BDCF-42AA57E83225}" v="967" dt="2019-02-07T16:10:20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B8096-40BF-447F-9806-196BC45E1296}" type="datetimeFigureOut">
              <a:rPr lang="pl-PL" smtClean="0"/>
              <a:t>11.02.2019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6C6A4E-CD4E-4A27-AACD-00702062558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21638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a 6">
            <a:extLst>
              <a:ext uri="{FF2B5EF4-FFF2-40B4-BE49-F238E27FC236}">
                <a16:creationId xmlns:a16="http://schemas.microsoft.com/office/drawing/2014/main" id="{F5608AF0-0F33-4230-8267-D6E111E7BE61}"/>
              </a:ext>
            </a:extLst>
          </p:cNvPr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8" name="Prostokąt 7">
              <a:extLst>
                <a:ext uri="{FF2B5EF4-FFF2-40B4-BE49-F238E27FC236}">
                  <a16:creationId xmlns:a16="http://schemas.microsoft.com/office/drawing/2014/main" id="{8D5B88C9-51BA-4E8F-A606-4520497050AC}"/>
                </a:ext>
              </a:extLst>
            </p:cNvPr>
            <p:cNvSpPr/>
            <p:nvPr/>
          </p:nvSpPr>
          <p:spPr>
            <a:xfrm>
              <a:off x="-1" y="0"/>
              <a:ext cx="12192001" cy="6857999"/>
            </a:xfrm>
            <a:prstGeom prst="rect">
              <a:avLst/>
            </a:prstGeom>
            <a:solidFill>
              <a:srgbClr val="001E0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Picture 2" descr="https://gynvael.coldwind.pl/img/gwgc201819_overlay.png">
              <a:extLst>
                <a:ext uri="{FF2B5EF4-FFF2-40B4-BE49-F238E27FC236}">
                  <a16:creationId xmlns:a16="http://schemas.microsoft.com/office/drawing/2014/main" id="{89FC61CD-AED2-41B4-A2FF-264764D5FD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12" r="40900" b="7402"/>
            <a:stretch/>
          </p:blipFill>
          <p:spPr bwMode="auto">
            <a:xfrm>
              <a:off x="0" y="1"/>
              <a:ext cx="12192000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7940B22B-2ABC-406D-AF3D-EE5CEF897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6F69B87-D7A8-4243-8A07-B7CEEE508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Kliknij, aby edytować styl wzorca podtytułu</a:t>
            </a:r>
          </a:p>
        </p:txBody>
      </p:sp>
    </p:spTree>
    <p:extLst>
      <p:ext uri="{BB962C8B-B14F-4D97-AF65-F5344CB8AC3E}">
        <p14:creationId xmlns:p14="http://schemas.microsoft.com/office/powerpoint/2010/main" val="2687233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FB255A-CCFF-4E79-A044-DB6B315E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FA2B4009-8FCF-4092-9045-E57645AEDD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D665E56-228E-40A5-BCC9-131927DA55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953BB227-159F-46C8-977D-7E4E91BA2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F52A700E-21DA-4987-A00B-37A8869C6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2D7E340E-C438-4ED6-8245-B7368348F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681E-2781-48CE-9FA9-C5B8EE56B4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6535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49BB48-C55C-4D06-AA09-127340674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5B7D052-00FC-42CC-B392-07C4B1FC7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F77BA64-B915-4A11-B983-7AC10C7B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BDD7F71-E188-4409-A9DE-0393548D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AC0394C-0336-406D-A392-B683E58B3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681E-2781-48CE-9FA9-C5B8EE56B4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45779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B77DF94D-2C22-4F11-AC4F-4DAE80C6B1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4CD9D127-A745-4782-BFDD-D1206BB0E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D916C20-859B-4FE7-9138-1EF55ABBA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57B0B0E-44AA-46C7-8762-CD66CF7B7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AB0708F-6DF0-48F7-BBC4-DF51F288A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681E-2781-48CE-9FA9-C5B8EE56B4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2648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a 6">
            <a:extLst>
              <a:ext uri="{FF2B5EF4-FFF2-40B4-BE49-F238E27FC236}">
                <a16:creationId xmlns:a16="http://schemas.microsoft.com/office/drawing/2014/main" id="{D2DA563A-7669-4EDC-A6CD-2AE3989614C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Prostokąt 7">
              <a:extLst>
                <a:ext uri="{FF2B5EF4-FFF2-40B4-BE49-F238E27FC236}">
                  <a16:creationId xmlns:a16="http://schemas.microsoft.com/office/drawing/2014/main" id="{7571B702-5BBA-4338-87AF-8E6AB91FE6D2}"/>
                </a:ext>
              </a:extLst>
            </p:cNvPr>
            <p:cNvSpPr/>
            <p:nvPr/>
          </p:nvSpPr>
          <p:spPr>
            <a:xfrm>
              <a:off x="260749" y="304800"/>
              <a:ext cx="11600325" cy="5913120"/>
            </a:xfrm>
            <a:prstGeom prst="rect">
              <a:avLst/>
            </a:prstGeom>
            <a:solidFill>
              <a:srgbClr val="001E0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Picture 2" descr="https://gynvael.coldwind.pl/img/gwgc201819_overlay.png">
              <a:extLst>
                <a:ext uri="{FF2B5EF4-FFF2-40B4-BE49-F238E27FC236}">
                  <a16:creationId xmlns:a16="http://schemas.microsoft.com/office/drawing/2014/main" id="{1DDE9457-B821-4203-B315-FF26FC46B3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58000"/>
            </a:xfrm>
            <a:prstGeom prst="rect">
              <a:avLst/>
            </a:prstGeom>
            <a:noFill/>
            <a:scene3d>
              <a:camera prst="orthographicFront">
                <a:rot lat="0" lon="108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03E9A0EC-33D0-4D56-BE2B-BDAAF2DD0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84" y="552091"/>
            <a:ext cx="4367842" cy="287690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ctr">
              <a:lnSpc>
                <a:spcPct val="100000"/>
              </a:lnSpc>
              <a:defRPr lang="pl-PL" dirty="0" smtClean="0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186734C-D2EC-423C-BB6D-0688B4361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771" y="1265064"/>
            <a:ext cx="6219645" cy="4658264"/>
          </a:xfrm>
        </p:spPr>
        <p:txBody>
          <a:bodyPr/>
          <a:lstStyle>
            <a:lvl1pPr marL="228600" indent="-228600">
              <a:lnSpc>
                <a:spcPct val="150000"/>
              </a:lnSpc>
              <a:buFont typeface="Consolas" panose="020B0609020204030204" pitchFamily="49" charset="0"/>
              <a:buChar char="›"/>
              <a:defRPr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defRPr>
            </a:lvl1pPr>
            <a:lvl2pPr>
              <a:defRPr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defRPr>
            </a:lvl2pPr>
            <a:lvl3pPr>
              <a:defRPr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defRPr>
            </a:lvl3pPr>
            <a:lvl4pPr>
              <a:defRPr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defRPr>
            </a:lvl4pPr>
            <a:lvl5pPr>
              <a:defRPr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defRPr>
            </a:lvl5pPr>
          </a:lstStyle>
          <a:p>
            <a:pPr lvl="0"/>
            <a:r>
              <a:rPr lang="pl-PL" dirty="0"/>
              <a:t>Edytuj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BA77017-C2F4-4939-A848-97E60C032E07}"/>
              </a:ext>
            </a:extLst>
          </p:cNvPr>
          <p:cNvSpPr/>
          <p:nvPr userDrawn="1"/>
        </p:nvSpPr>
        <p:spPr>
          <a:xfrm>
            <a:off x="5349875" y="-1"/>
            <a:ext cx="2047875" cy="593725"/>
          </a:xfrm>
          <a:prstGeom prst="rect">
            <a:avLst/>
          </a:prstGeom>
          <a:solidFill>
            <a:srgbClr val="042213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E9A6108-DA01-431A-A363-F0B65BB221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451" y="113942"/>
            <a:ext cx="1631829" cy="38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24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łny ekr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>
            <a:extLst>
              <a:ext uri="{FF2B5EF4-FFF2-40B4-BE49-F238E27FC236}">
                <a16:creationId xmlns:a16="http://schemas.microsoft.com/office/drawing/2014/main" id="{5410426A-0AA6-49AF-BACA-93D124A65FFF}"/>
              </a:ext>
            </a:extLst>
          </p:cNvPr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6" name="Prostokąt 5">
              <a:extLst>
                <a:ext uri="{FF2B5EF4-FFF2-40B4-BE49-F238E27FC236}">
                  <a16:creationId xmlns:a16="http://schemas.microsoft.com/office/drawing/2014/main" id="{0C207AAA-C48C-4728-9376-8FC20C54A1AB}"/>
                </a:ext>
              </a:extLst>
            </p:cNvPr>
            <p:cNvSpPr/>
            <p:nvPr/>
          </p:nvSpPr>
          <p:spPr>
            <a:xfrm>
              <a:off x="-1" y="0"/>
              <a:ext cx="12192001" cy="6857999"/>
            </a:xfrm>
            <a:prstGeom prst="rect">
              <a:avLst/>
            </a:prstGeom>
            <a:solidFill>
              <a:srgbClr val="001E0F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Picture 2" descr="https://gynvael.coldwind.pl/img/gwgc201819_overlay.png">
              <a:extLst>
                <a:ext uri="{FF2B5EF4-FFF2-40B4-BE49-F238E27FC236}">
                  <a16:creationId xmlns:a16="http://schemas.microsoft.com/office/drawing/2014/main" id="{27A361C4-B627-4657-9CDA-C4421CE293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12" r="40900" b="7402"/>
            <a:stretch/>
          </p:blipFill>
          <p:spPr bwMode="auto">
            <a:xfrm>
              <a:off x="0" y="1"/>
              <a:ext cx="12192000" cy="6857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Symbol zastępczy zawartości 2">
            <a:extLst>
              <a:ext uri="{FF2B5EF4-FFF2-40B4-BE49-F238E27FC236}">
                <a16:creationId xmlns:a16="http://schemas.microsoft.com/office/drawing/2014/main" id="{5079D5AC-19B0-44C1-94E5-21319E9A2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004" y="603848"/>
            <a:ext cx="10696754" cy="5736567"/>
          </a:xfrm>
        </p:spPr>
        <p:txBody>
          <a:bodyPr>
            <a:normAutofit/>
          </a:bodyPr>
          <a:lstStyle>
            <a:lvl1pPr marL="360000" indent="-360000">
              <a:lnSpc>
                <a:spcPct val="150000"/>
              </a:lnSpc>
              <a:buFont typeface="Consolas" panose="020B0609020204030204" pitchFamily="49" charset="0"/>
              <a:buChar char="›"/>
              <a:defRPr sz="3600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defRPr>
            </a:lvl1pPr>
            <a:lvl2pPr>
              <a:defRPr sz="3200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defRPr>
            </a:lvl2pPr>
            <a:lvl3pPr>
              <a:defRPr sz="2800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defRPr>
            </a:lvl3pPr>
            <a:lvl4pPr>
              <a:defRPr sz="2400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defRPr>
            </a:lvl4pPr>
            <a:lvl5pPr>
              <a:defRPr sz="2400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defRPr>
            </a:lvl5pPr>
          </a:lstStyle>
          <a:p>
            <a:pPr lvl="0"/>
            <a:r>
              <a:rPr lang="pl-PL" dirty="0"/>
              <a:t>Edytuj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542942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827C3C7C-9474-41B1-8467-CB97DAAA8269}"/>
              </a:ext>
            </a:extLst>
          </p:cNvPr>
          <p:cNvSpPr/>
          <p:nvPr userDrawn="1"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rgbClr val="6261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343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15084E-E7A0-4B1C-847C-1DF97862A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0C2FC39-B39B-4BC1-B313-CAD30D566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4593467-7DF4-4B5A-B768-2050F41EF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71C8CB3-332B-45CC-9951-E2B830423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B440655-71E4-458B-AE35-BD884B22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681E-2781-48CE-9FA9-C5B8EE56B4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9620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49A21B-24D8-461B-A0EF-8429941C6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2098EFB-8921-4ADB-802E-E7B3EC496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570ED3F-CD5C-4D98-97F3-43659C068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FA7A5B9-5D00-4294-927A-C5DE436D2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949A547-4755-4AEA-8A7B-B78F8611D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33DD1EF-E345-4D99-A6DD-C997AEE9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681E-2781-48CE-9FA9-C5B8EE56B4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85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2FE55B5-95D8-48C3-9D85-2A017D659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38D8B04-831B-4566-BC38-24995FFEF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E2B488F-B1A6-4699-B0E9-A12636C4C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A27496D3-B615-4AFF-A8D8-413FF036E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8AC3EF95-6067-47F2-BA58-D94A753B72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22BA99CD-D50C-4DF5-B1AB-D5BC5F9D1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378A9A66-E440-4A0D-B9A9-7B9F1C51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33B5620F-7679-4C64-8391-B4BD2B54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681E-2781-48CE-9FA9-C5B8EE56B4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7709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992169-D77C-464B-BD11-F35AAD5E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7676391-F497-4EF4-ADDA-39E92B64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62A6F957-61AF-418C-9CCD-34A8BC611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CDEE608-04B7-4942-A92E-35A0F60AB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681E-2781-48CE-9FA9-C5B8EE56B4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020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A2C7D85-ADD5-4CB6-B3A4-33216D8BF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30E1FB3-A6FC-4110-ADB7-B1C6D22AD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99F3EF1-A710-4AF5-9603-91B23C453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060DF36-40B4-4C51-9274-99D76ABB9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69B89B54-6668-444D-8E7D-54364C4AC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9E2FF5A-442E-47AB-986D-C32FB9C0E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6681E-2781-48CE-9FA9-C5B8EE56B4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9701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761981A-AB24-404D-82B1-AE22D9BA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B5E580F-761B-4BE2-9483-4161F8C0F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053AFAD-315C-4D34-BBDF-ADAF706CD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A271653-F586-47EC-A8E1-DB9AFA194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AC1F29B-86E2-4739-ABC4-3F038B2F86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6681E-2781-48CE-9FA9-C5B8EE56B46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146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26BA99B-5EFA-49C2-B218-8CEC4E9C5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pl-PL" sz="4000" dirty="0">
                <a:latin typeface="Consolas" panose="020B0609020204030204" pitchFamily="49" charset="0"/>
              </a:rPr>
              <a:t>LOADING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pl-PL" sz="4000" dirty="0">
                <a:latin typeface="Consolas" panose="020B0609020204030204" pitchFamily="49" charset="0"/>
              </a:rPr>
              <a:t>READY.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pl-PL" sz="4000" dirty="0">
                <a:latin typeface="Consolas" panose="020B0609020204030204" pitchFamily="49" charset="0"/>
              </a:rPr>
              <a:t>PRESS PLAY ON THE TAPE</a:t>
            </a:r>
          </a:p>
        </p:txBody>
      </p:sp>
    </p:spTree>
    <p:extLst>
      <p:ext uri="{BB962C8B-B14F-4D97-AF65-F5344CB8AC3E}">
        <p14:creationId xmlns:p14="http://schemas.microsoft.com/office/powerpoint/2010/main" val="3889862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7DF544C8-F2C5-4D47-A519-046837D00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57" r="33571"/>
          <a:stretch/>
        </p:blipFill>
        <p:spPr>
          <a:xfrm>
            <a:off x="26127" y="-1"/>
            <a:ext cx="12131040" cy="687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54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F7EAFE71-7A33-48EB-A982-2199244CA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064" t="12779" r="13707" b="8244"/>
          <a:stretch/>
        </p:blipFill>
        <p:spPr>
          <a:xfrm>
            <a:off x="1924594" y="0"/>
            <a:ext cx="8905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87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290EF806-6DF2-49CB-8CF7-10E4FCB31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68" t="3275" r="1316" b="45497"/>
          <a:stretch/>
        </p:blipFill>
        <p:spPr>
          <a:xfrm>
            <a:off x="1179536" y="0"/>
            <a:ext cx="9832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17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DB1C01D7-C687-4DAE-8D2C-12558F6060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Robimy grę, </a:t>
            </a:r>
            <a:br>
              <a:rPr lang="pl-PL" dirty="0"/>
            </a:br>
            <a:r>
              <a:rPr lang="pl-PL" dirty="0"/>
              <a:t>czyli coś fajnego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C3596A00-DF9F-4B1D-A33F-368033D351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Rozdział 2</a:t>
            </a:r>
          </a:p>
        </p:txBody>
      </p:sp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A44FB6FC-7D12-4BC1-88BF-240252C07A8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06681E-2781-48CE-9FA9-C5B8EE56B46F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5851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9603715-74A6-468A-A4A5-0C141504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Robimy grę, </a:t>
            </a:r>
            <a:br>
              <a:rPr lang="pl-PL" dirty="0"/>
            </a:br>
            <a:r>
              <a:rPr lang="pl-PL" dirty="0"/>
              <a:t>czyli coś fajnego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20666E2-3EBA-4FA5-949F-8D9AD48BC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pl-PL" dirty="0"/>
              <a:t>Jest się czym pochwalić.</a:t>
            </a:r>
          </a:p>
          <a:p>
            <a:pPr marL="285750" indent="-285750"/>
            <a:r>
              <a:rPr lang="pl-PL" dirty="0"/>
              <a:t>Można zagrać we własną grę.</a:t>
            </a:r>
          </a:p>
          <a:p>
            <a:r>
              <a:rPr lang="pl-PL" dirty="0"/>
              <a:t>Kto by nie chciał zrobić gry?</a:t>
            </a:r>
          </a:p>
          <a:p>
            <a:r>
              <a:rPr lang="pl-PL" dirty="0"/>
              <a:t>Kto by nie chciał zarabiać robiąc gry?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25090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2B42FDB-EDA2-41CF-A397-6367AAA16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l-PL" dirty="0"/>
              <a:t>Praca marzeń i bogactwo w zasięgu ręki.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06410B2-BBC5-4AAD-9E42-293117538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592" b="703"/>
          <a:stretch/>
        </p:blipFill>
        <p:spPr>
          <a:xfrm>
            <a:off x="853878" y="1910619"/>
            <a:ext cx="10559006" cy="312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5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645EE2-1C3D-400F-ABC2-4EBA4E15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Przyjemność z programowania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23B3E47-8417-480F-B977-917A3116E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l-PL" dirty="0"/>
              <a:t>Monotonna codzienna praca</a:t>
            </a:r>
          </a:p>
          <a:p>
            <a:pPr>
              <a:lnSpc>
                <a:spcPct val="200000"/>
              </a:lnSpc>
            </a:pPr>
            <a:r>
              <a:rPr lang="pl-PL" dirty="0"/>
              <a:t>Sztampowe zadania</a:t>
            </a:r>
          </a:p>
          <a:p>
            <a:pPr>
              <a:lnSpc>
                <a:spcPct val="200000"/>
              </a:lnSpc>
            </a:pPr>
            <a:r>
              <a:rPr lang="pl-PL" dirty="0"/>
              <a:t>Standardy jakości kodu</a:t>
            </a:r>
          </a:p>
          <a:p>
            <a:pPr>
              <a:lnSpc>
                <a:spcPct val="200000"/>
              </a:lnSpc>
            </a:pPr>
            <a:r>
              <a:rPr lang="pl-PL" dirty="0"/>
              <a:t>"Efekt </a:t>
            </a:r>
            <a:r>
              <a:rPr lang="pl-PL" dirty="0" err="1"/>
              <a:t>Wow</a:t>
            </a:r>
            <a:r>
              <a:rPr lang="pl-PL" dirty="0"/>
              <a:t>"</a:t>
            </a:r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CB352521-76EB-4AF4-A98D-502C89B3E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3830" y="2409825"/>
            <a:ext cx="895350" cy="895350"/>
          </a:xfrm>
          <a:prstGeom prst="rect">
            <a:avLst/>
          </a:prstGeom>
          <a:effectLst>
            <a:glow rad="50800">
              <a:srgbClr val="00FF00">
                <a:alpha val="2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342923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ole tekstowe 13">
            <a:extLst>
              <a:ext uri="{FF2B5EF4-FFF2-40B4-BE49-F238E27FC236}">
                <a16:creationId xmlns:a16="http://schemas.microsoft.com/office/drawing/2014/main" id="{A2FE8572-16C6-4721-A1AD-F9B636688446}"/>
              </a:ext>
            </a:extLst>
          </p:cNvPr>
          <p:cNvSpPr txBox="1"/>
          <p:nvPr/>
        </p:nvSpPr>
        <p:spPr>
          <a:xfrm>
            <a:off x="1001486" y="3219642"/>
            <a:ext cx="1968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800" dirty="0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rPr>
              <a:t>EFEKT</a:t>
            </a:r>
            <a:endParaRPr lang="pl-PL" sz="3200" dirty="0">
              <a:solidFill>
                <a:srgbClr val="00FF00"/>
              </a:solidFill>
              <a:effectLst>
                <a:glow rad="50800">
                  <a:srgbClr val="00FF00">
                    <a:alpha val="25000"/>
                  </a:srgb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22C4FFFD-6CC3-4926-B683-1E41D9E5737A}"/>
              </a:ext>
            </a:extLst>
          </p:cNvPr>
          <p:cNvSpPr txBox="1"/>
          <p:nvPr/>
        </p:nvSpPr>
        <p:spPr>
          <a:xfrm>
            <a:off x="4698268" y="5854338"/>
            <a:ext cx="3344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rPr>
              <a:t>WŁOŻONA PRACA</a:t>
            </a:r>
            <a:endParaRPr lang="pl-PL" sz="4000" dirty="0">
              <a:solidFill>
                <a:srgbClr val="00FF00"/>
              </a:solidFill>
              <a:effectLst>
                <a:glow rad="50800">
                  <a:srgbClr val="00FF00">
                    <a:alpha val="25000"/>
                  </a:srgbClr>
                </a:glow>
              </a:effectLst>
              <a:latin typeface="Consolas" panose="020B0609020204030204" pitchFamily="49" charset="0"/>
            </a:endParaRPr>
          </a:p>
        </p:txBody>
      </p:sp>
      <p:grpSp>
        <p:nvGrpSpPr>
          <p:cNvPr id="27" name="Grupa 26">
            <a:extLst>
              <a:ext uri="{FF2B5EF4-FFF2-40B4-BE49-F238E27FC236}">
                <a16:creationId xmlns:a16="http://schemas.microsoft.com/office/drawing/2014/main" id="{964C981F-EFA6-4BD5-AB52-B057D4E6A60E}"/>
              </a:ext>
            </a:extLst>
          </p:cNvPr>
          <p:cNvGrpSpPr/>
          <p:nvPr/>
        </p:nvGrpSpPr>
        <p:grpSpPr>
          <a:xfrm>
            <a:off x="3169919" y="1108166"/>
            <a:ext cx="6357258" cy="4746172"/>
            <a:chOff x="3169919" y="1108166"/>
            <a:chExt cx="6357258" cy="4746172"/>
          </a:xfrm>
        </p:grpSpPr>
        <p:cxnSp>
          <p:nvCxnSpPr>
            <p:cNvPr id="8" name="Łącznik prosty ze strzałką 7">
              <a:extLst>
                <a:ext uri="{FF2B5EF4-FFF2-40B4-BE49-F238E27FC236}">
                  <a16:creationId xmlns:a16="http://schemas.microsoft.com/office/drawing/2014/main" id="{9AC660B2-5E81-4B9F-AB01-8FDBE39BF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78628" y="1108166"/>
              <a:ext cx="0" cy="4746172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ze strzałką 9">
              <a:extLst>
                <a:ext uri="{FF2B5EF4-FFF2-40B4-BE49-F238E27FC236}">
                  <a16:creationId xmlns:a16="http://schemas.microsoft.com/office/drawing/2014/main" id="{38A8A4B0-FC21-4A56-8796-031F05076429}"/>
                </a:ext>
              </a:extLst>
            </p:cNvPr>
            <p:cNvCxnSpPr>
              <a:cxnSpLocks/>
            </p:cNvCxnSpPr>
            <p:nvPr/>
          </p:nvCxnSpPr>
          <p:spPr>
            <a:xfrm>
              <a:off x="3169919" y="5836920"/>
              <a:ext cx="6357258" cy="0"/>
            </a:xfrm>
            <a:prstGeom prst="straightConnector1">
              <a:avLst/>
            </a:prstGeom>
            <a:ln w="38100">
              <a:solidFill>
                <a:srgbClr val="00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>
              <a:extLst>
                <a:ext uri="{FF2B5EF4-FFF2-40B4-BE49-F238E27FC236}">
                  <a16:creationId xmlns:a16="http://schemas.microsoft.com/office/drawing/2014/main" id="{5B5AC443-83AA-47D0-B8EE-FF8D99F760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78629" y="3481252"/>
              <a:ext cx="6043748" cy="0"/>
            </a:xfrm>
            <a:prstGeom prst="line">
              <a:avLst/>
            </a:prstGeom>
            <a:ln>
              <a:solidFill>
                <a:srgbClr val="00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Łącznik prosty 19">
            <a:extLst>
              <a:ext uri="{FF2B5EF4-FFF2-40B4-BE49-F238E27FC236}">
                <a16:creationId xmlns:a16="http://schemas.microsoft.com/office/drawing/2014/main" id="{FCF158D7-E564-44F1-903E-21F520054A25}"/>
              </a:ext>
            </a:extLst>
          </p:cNvPr>
          <p:cNvCxnSpPr>
            <a:cxnSpLocks/>
          </p:cNvCxnSpPr>
          <p:nvPr/>
        </p:nvCxnSpPr>
        <p:spPr>
          <a:xfrm>
            <a:off x="6379028" y="1262743"/>
            <a:ext cx="0" cy="4556760"/>
          </a:xfrm>
          <a:prstGeom prst="line">
            <a:avLst/>
          </a:prstGeom>
          <a:ln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112D8D67-EF0D-44C2-ACD8-0E4E32C29B46}"/>
              </a:ext>
            </a:extLst>
          </p:cNvPr>
          <p:cNvSpPr txBox="1"/>
          <p:nvPr/>
        </p:nvSpPr>
        <p:spPr>
          <a:xfrm>
            <a:off x="6644640" y="1808695"/>
            <a:ext cx="263867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l-PL" sz="2800" dirty="0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rPr>
              <a:t>Solidne rozwiązanie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8F0F4619-A4F1-4917-987B-D4FDE57215CD}"/>
              </a:ext>
            </a:extLst>
          </p:cNvPr>
          <p:cNvSpPr txBox="1"/>
          <p:nvPr/>
        </p:nvSpPr>
        <p:spPr>
          <a:xfrm>
            <a:off x="3387634" y="2041809"/>
            <a:ext cx="284770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l-PL" sz="2800" dirty="0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rPr>
              <a:t>Efekt </a:t>
            </a:r>
            <a:r>
              <a:rPr lang="pl-PL" sz="2800" dirty="0" err="1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rPr>
              <a:t>Wow</a:t>
            </a:r>
            <a:endParaRPr lang="pl-PL" sz="2800" dirty="0">
              <a:solidFill>
                <a:srgbClr val="00FF00"/>
              </a:solidFill>
              <a:effectLst>
                <a:glow rad="50800">
                  <a:srgbClr val="00FF00">
                    <a:alpha val="25000"/>
                  </a:srgbClr>
                </a:glow>
              </a:effectLst>
              <a:latin typeface="Consolas" panose="020B0609020204030204" pitchFamily="49" charset="0"/>
            </a:endParaRP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372C1FE4-F241-4158-A7EF-301E2CD19C0E}"/>
              </a:ext>
            </a:extLst>
          </p:cNvPr>
          <p:cNvSpPr txBox="1"/>
          <p:nvPr/>
        </p:nvSpPr>
        <p:spPr>
          <a:xfrm>
            <a:off x="3326674" y="4132059"/>
            <a:ext cx="296961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l-PL" sz="2800" dirty="0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rPr>
              <a:t>Ścieżka na skróty</a:t>
            </a:r>
          </a:p>
        </p:txBody>
      </p: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3E413DB7-AF51-4327-82D2-4F2E61BA1BDA}"/>
              </a:ext>
            </a:extLst>
          </p:cNvPr>
          <p:cNvSpPr txBox="1"/>
          <p:nvPr/>
        </p:nvSpPr>
        <p:spPr>
          <a:xfrm>
            <a:off x="6557554" y="4132059"/>
            <a:ext cx="2939133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l-PL" sz="2800" dirty="0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rPr>
              <a:t>Wymęczone rozwiązanie</a:t>
            </a: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78707821-B5F4-42C0-AB95-8B700B48EE7F}"/>
              </a:ext>
            </a:extLst>
          </p:cNvPr>
          <p:cNvSpPr txBox="1"/>
          <p:nvPr/>
        </p:nvSpPr>
        <p:spPr>
          <a:xfrm>
            <a:off x="3178628" y="5879123"/>
            <a:ext cx="1184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rPr>
              <a:t>Mało pracy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8E504C50-E56A-4ED5-84AD-C96ABF7E317B}"/>
              </a:ext>
            </a:extLst>
          </p:cNvPr>
          <p:cNvSpPr txBox="1"/>
          <p:nvPr/>
        </p:nvSpPr>
        <p:spPr>
          <a:xfrm>
            <a:off x="8342811" y="5887831"/>
            <a:ext cx="1184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rPr>
              <a:t>Dużo pracy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EB7CB41A-C40B-4191-AA15-013F1C15EA0D}"/>
              </a:ext>
            </a:extLst>
          </p:cNvPr>
          <p:cNvSpPr txBox="1"/>
          <p:nvPr/>
        </p:nvSpPr>
        <p:spPr>
          <a:xfrm>
            <a:off x="2020388" y="5509011"/>
            <a:ext cx="1184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rPr>
              <a:t>Słaby efekt</a:t>
            </a:r>
          </a:p>
        </p:txBody>
      </p: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A819A85F-0ABB-41A8-AE79-ABF500D5E982}"/>
              </a:ext>
            </a:extLst>
          </p:cNvPr>
          <p:cNvSpPr txBox="1"/>
          <p:nvPr/>
        </p:nvSpPr>
        <p:spPr>
          <a:xfrm>
            <a:off x="1922414" y="1108166"/>
            <a:ext cx="1184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dirty="0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rPr>
              <a:t>Imponujący efekt</a:t>
            </a:r>
          </a:p>
        </p:txBody>
      </p:sp>
    </p:spTree>
    <p:extLst>
      <p:ext uri="{BB962C8B-B14F-4D97-AF65-F5344CB8AC3E}">
        <p14:creationId xmlns:p14="http://schemas.microsoft.com/office/powerpoint/2010/main" val="2876661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DB1C01D7-C687-4DAE-8D2C-12558F6060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Robimy grę, </a:t>
            </a:r>
            <a:br>
              <a:rPr lang="pl-PL" dirty="0"/>
            </a:br>
            <a:r>
              <a:rPr lang="pl-PL" dirty="0"/>
              <a:t>czyli coś innego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C3596A00-DF9F-4B1D-A33F-368033D351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Rozdział 3</a:t>
            </a:r>
          </a:p>
        </p:txBody>
      </p:sp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371D0104-30E7-4306-9BF3-815591F175F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06681E-2781-48CE-9FA9-C5B8EE56B46F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05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6038002-EBD1-4096-9DF1-37788BA4F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Robimy grę, </a:t>
            </a:r>
            <a:br>
              <a:rPr lang="pl-PL" dirty="0"/>
            </a:br>
            <a:r>
              <a:rPr lang="pl-PL" dirty="0"/>
              <a:t>czyli coś innego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BB7C684-D6BB-4BCA-99EB-1523F0606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4771" y="1238900"/>
            <a:ext cx="6219645" cy="4651454"/>
          </a:xfrm>
        </p:spPr>
        <p:txBody>
          <a:bodyPr/>
          <a:lstStyle/>
          <a:p>
            <a:pPr marL="0" indent="0" algn="ctr">
              <a:lnSpc>
                <a:spcPct val="200000"/>
              </a:lnSpc>
              <a:buNone/>
            </a:pPr>
            <a:r>
              <a:rPr lang="pl-PL" dirty="0"/>
              <a:t>Okazja, żeby pokazać swoje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l-PL" dirty="0"/>
              <a:t>pomysły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l-PL" dirty="0"/>
              <a:t>umiejętności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l-PL" dirty="0"/>
              <a:t>wiedzę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Łuk 3">
            <a:extLst>
              <a:ext uri="{FF2B5EF4-FFF2-40B4-BE49-F238E27FC236}">
                <a16:creationId xmlns:a16="http://schemas.microsoft.com/office/drawing/2014/main" id="{4AE47D75-10F7-46D7-AF15-5EF43ACC7F16}"/>
              </a:ext>
            </a:extLst>
          </p:cNvPr>
          <p:cNvSpPr/>
          <p:nvPr/>
        </p:nvSpPr>
        <p:spPr>
          <a:xfrm flipH="1" flipV="1">
            <a:off x="5454767" y="3259445"/>
            <a:ext cx="6219645" cy="2454445"/>
          </a:xfrm>
          <a:prstGeom prst="arc">
            <a:avLst>
              <a:gd name="adj1" fmla="val 8612237"/>
              <a:gd name="adj2" fmla="val 2221758"/>
            </a:avLst>
          </a:prstGeom>
          <a:ln w="31750" cap="flat">
            <a:solidFill>
              <a:srgbClr val="00FF00"/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611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26BA99B-5EFA-49C2-B218-8CEC4E9C5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l-PL" sz="4000" dirty="0">
                <a:latin typeface="Consolas" panose="020B0609020204030204" pitchFamily="49" charset="0"/>
              </a:rPr>
              <a:t>Nazywam się Mateusz.</a:t>
            </a:r>
          </a:p>
          <a:p>
            <a:pPr>
              <a:lnSpc>
                <a:spcPct val="200000"/>
              </a:lnSpc>
            </a:pPr>
            <a:r>
              <a:rPr lang="pl-PL" sz="4000" dirty="0">
                <a:latin typeface="Consolas" panose="020B0609020204030204" pitchFamily="49" charset="0"/>
              </a:rPr>
              <a:t>Pracuję jako </a:t>
            </a:r>
            <a:r>
              <a:rPr lang="pl-PL" sz="4000" dirty="0" err="1">
                <a:latin typeface="Consolas" panose="020B0609020204030204" pitchFamily="49" charset="0"/>
              </a:rPr>
              <a:t>Frontend</a:t>
            </a:r>
            <a:r>
              <a:rPr lang="pl-PL" sz="4000" dirty="0">
                <a:latin typeface="Consolas" panose="020B0609020204030204" pitchFamily="49" charset="0"/>
              </a:rPr>
              <a:t> Developer.</a:t>
            </a:r>
          </a:p>
          <a:p>
            <a:pPr>
              <a:lnSpc>
                <a:spcPct val="200000"/>
              </a:lnSpc>
            </a:pPr>
            <a:r>
              <a:rPr lang="pl-PL" sz="4000" dirty="0">
                <a:latin typeface="Consolas" panose="020B0609020204030204" pitchFamily="49" charset="0"/>
              </a:rPr>
              <a:t>Zrobiłem swoją pierwszą grę.</a:t>
            </a:r>
          </a:p>
          <a:p>
            <a:pPr>
              <a:lnSpc>
                <a:spcPct val="200000"/>
              </a:lnSpc>
            </a:pPr>
            <a:r>
              <a:rPr lang="pl-PL" sz="4000" dirty="0">
                <a:latin typeface="Consolas" panose="020B0609020204030204" pitchFamily="49" charset="0"/>
              </a:rPr>
              <a:t>Zrobiłem ją w JavaScripcie.</a:t>
            </a:r>
          </a:p>
        </p:txBody>
      </p:sp>
      <p:cxnSp>
        <p:nvCxnSpPr>
          <p:cNvPr id="3" name="Łącznik prosty 2">
            <a:extLst>
              <a:ext uri="{FF2B5EF4-FFF2-40B4-BE49-F238E27FC236}">
                <a16:creationId xmlns:a16="http://schemas.microsoft.com/office/drawing/2014/main" id="{C84E88D2-6CAA-4716-9955-8BAAEDC917BE}"/>
              </a:ext>
            </a:extLst>
          </p:cNvPr>
          <p:cNvCxnSpPr/>
          <p:nvPr/>
        </p:nvCxnSpPr>
        <p:spPr>
          <a:xfrm>
            <a:off x="866775" y="4448175"/>
            <a:ext cx="8315325" cy="0"/>
          </a:xfrm>
          <a:prstGeom prst="line">
            <a:avLst/>
          </a:prstGeom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EEF55F09-89A9-48DC-A3B1-D781CC10307C}"/>
              </a:ext>
            </a:extLst>
          </p:cNvPr>
          <p:cNvCxnSpPr>
            <a:cxnSpLocks/>
          </p:cNvCxnSpPr>
          <p:nvPr/>
        </p:nvCxnSpPr>
        <p:spPr>
          <a:xfrm>
            <a:off x="866775" y="5772150"/>
            <a:ext cx="8124825" cy="0"/>
          </a:xfrm>
          <a:prstGeom prst="line">
            <a:avLst/>
          </a:prstGeom>
          <a:ln w="28575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1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69D619-1A7B-40E2-9712-DF796F761F8B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glow rad="50800">
              <a:srgbClr val="00FF00">
                <a:alpha val="25000"/>
              </a:srgbClr>
            </a:glow>
          </a:effectLst>
        </p:spPr>
        <p:txBody>
          <a:bodyPr/>
          <a:lstStyle/>
          <a:p>
            <a:r>
              <a:rPr lang="pl-PL" dirty="0"/>
              <a:t>Rozwiązywanie problemów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ED85505-136F-412B-BE5D-83D914300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pl-PL" sz="3200" dirty="0"/>
              <a:t>Klasyczne programowanie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pl-PL" sz="3200" dirty="0"/>
              <a:t>Niestandardowe podejście</a:t>
            </a:r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B38607D2-7BAD-4358-8AE9-07BC79BD5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5198" y="2509736"/>
            <a:ext cx="919264" cy="919264"/>
          </a:xfrm>
          <a:prstGeom prst="rect">
            <a:avLst/>
          </a:prstGeom>
          <a:effectLst>
            <a:glow rad="50800">
              <a:srgbClr val="00FF00">
                <a:alpha val="2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981403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9678E3A-5C70-45A9-83AB-4A8FEC4F5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Generowanie labiryntu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D040946-6D97-41B0-9320-6F2F705BA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Dodawanie przeszkód tak by nie zablokować trasy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Tworzenie labiryntu, do skutku, aż wygeneruje się poprawny</a:t>
            </a:r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DF9A3F99-61B4-4F44-92FA-F44199BDA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4317" y="2562225"/>
            <a:ext cx="714375" cy="714375"/>
          </a:xfrm>
          <a:prstGeom prst="rect">
            <a:avLst/>
          </a:prstGeom>
          <a:effectLst>
            <a:glow rad="50800">
              <a:srgbClr val="00FF00">
                <a:alpha val="2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76337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61CC5174-0AE8-40DA-A2C2-0F48A7A8C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4" y="956032"/>
            <a:ext cx="4952999" cy="5088492"/>
          </a:xfrm>
          <a:ln w="38100">
            <a:solidFill>
              <a:srgbClr val="00FF00"/>
            </a:solidFill>
          </a:ln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EB29F366-4CCC-4B3F-ACE3-F63D7CAA2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956032"/>
            <a:ext cx="4953000" cy="5084206"/>
          </a:xfrm>
          <a:prstGeom prst="rect">
            <a:avLst/>
          </a:prstGeom>
          <a:ln w="38100">
            <a:solidFill>
              <a:srgbClr val="00FF00"/>
            </a:solidFill>
          </a:ln>
        </p:spPr>
      </p:pic>
    </p:spTree>
    <p:extLst>
      <p:ext uri="{BB962C8B-B14F-4D97-AF65-F5344CB8AC3E}">
        <p14:creationId xmlns:p14="http://schemas.microsoft.com/office/powerpoint/2010/main" val="2803858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69D619-1A7B-40E2-9712-DF796F76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"Obcy" </a:t>
            </a:r>
            <a:r>
              <a:rPr lang="pl-PL" dirty="0" err="1"/>
              <a:t>Unicode</a:t>
            </a:r>
            <a:br>
              <a:rPr lang="pl-PL" dirty="0"/>
            </a:br>
            <a:endParaRPr lang="pl-PL" dirty="0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7B4CB05F-4DEE-4848-B8C5-55E86E04E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7825" y="1835927"/>
            <a:ext cx="6231676" cy="3526648"/>
          </a:xfrm>
          <a:prstGeom prst="rect">
            <a:avLst/>
          </a:prstGeom>
        </p:spPr>
      </p:pic>
      <p:pic>
        <p:nvPicPr>
          <p:cNvPr id="9" name="Grafika 8">
            <a:extLst>
              <a:ext uri="{FF2B5EF4-FFF2-40B4-BE49-F238E27FC236}">
                <a16:creationId xmlns:a16="http://schemas.microsoft.com/office/drawing/2014/main" id="{6F21F7EE-11A9-4F88-BCA3-D19829A0D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8896" y="2441643"/>
            <a:ext cx="885217" cy="885217"/>
          </a:xfrm>
          <a:prstGeom prst="rect">
            <a:avLst/>
          </a:prstGeom>
          <a:effectLst>
            <a:glow rad="50800">
              <a:srgbClr val="00FF00">
                <a:alpha val="2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447806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69D619-1A7B-40E2-9712-DF796F76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Kod gry </a:t>
            </a:r>
            <a:br>
              <a:rPr lang="pl-PL" dirty="0"/>
            </a:br>
            <a:r>
              <a:rPr lang="pl-PL" dirty="0"/>
              <a:t>jako dane</a:t>
            </a:r>
            <a:br>
              <a:rPr lang="pl-PL" dirty="0"/>
            </a:br>
            <a:endParaRPr lang="pl-PL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EEC751D9-BFCC-4C03-A280-4EA9B3298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5383" y="1248134"/>
            <a:ext cx="6329033" cy="3467100"/>
          </a:xfrm>
          <a:prstGeom prst="rect">
            <a:avLst/>
          </a:prstGeom>
        </p:spPr>
      </p:pic>
      <p:pic>
        <p:nvPicPr>
          <p:cNvPr id="5" name="Grafika 4">
            <a:extLst>
              <a:ext uri="{FF2B5EF4-FFF2-40B4-BE49-F238E27FC236}">
                <a16:creationId xmlns:a16="http://schemas.microsoft.com/office/drawing/2014/main" id="{606E99D7-BD49-4D78-A0BF-866F8AFC1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6909" y="2493777"/>
            <a:ext cx="837742" cy="837742"/>
          </a:xfrm>
          <a:prstGeom prst="rect">
            <a:avLst/>
          </a:prstGeom>
          <a:effectLst>
            <a:glow rad="50800">
              <a:srgbClr val="00FF00">
                <a:alpha val="25000"/>
              </a:srgbClr>
            </a:glow>
          </a:effec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DB5EAAE1-D8CE-4EFE-9B3E-00135EA2580A}"/>
              </a:ext>
            </a:extLst>
          </p:cNvPr>
          <p:cNvSpPr txBox="1"/>
          <p:nvPr/>
        </p:nvSpPr>
        <p:spPr>
          <a:xfrm>
            <a:off x="5345383" y="4715234"/>
            <a:ext cx="6329033" cy="114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l-PL" sz="2400" dirty="0">
                <a:solidFill>
                  <a:srgbClr val="00FF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FF00"/>
                </a:solidFill>
                <a:latin typeface="Consolas" panose="020B0609020204030204" pitchFamily="49" charset="0"/>
              </a:rPr>
              <a:t>script</a:t>
            </a:r>
            <a:r>
              <a:rPr lang="pl-PL" sz="2400" dirty="0">
                <a:solidFill>
                  <a:srgbClr val="00FF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FF00"/>
                </a:solidFill>
                <a:latin typeface="Consolas" panose="020B0609020204030204" pitchFamily="49" charset="0"/>
              </a:rPr>
              <a:t>src</a:t>
            </a:r>
            <a:r>
              <a:rPr lang="pl-PL" sz="2400" dirty="0">
                <a:solidFill>
                  <a:srgbClr val="00FF00"/>
                </a:solidFill>
                <a:latin typeface="Consolas" panose="020B0609020204030204" pitchFamily="49" charset="0"/>
              </a:rPr>
              <a:t>="app.js"&gt;</a:t>
            </a:r>
          </a:p>
          <a:p>
            <a:pPr>
              <a:lnSpc>
                <a:spcPct val="150000"/>
              </a:lnSpc>
            </a:pPr>
            <a:r>
              <a:rPr lang="pl-PL" sz="2400" dirty="0" err="1">
                <a:solidFill>
                  <a:srgbClr val="00FF00"/>
                </a:solidFill>
                <a:latin typeface="Consolas" panose="020B0609020204030204" pitchFamily="49" charset="0"/>
              </a:rPr>
              <a:t>fetch</a:t>
            </a:r>
            <a:r>
              <a:rPr lang="pl-PL" sz="2400" dirty="0">
                <a:solidFill>
                  <a:srgbClr val="00FF00"/>
                </a:solidFill>
                <a:latin typeface="Consolas" panose="020B0609020204030204" pitchFamily="49" charset="0"/>
              </a:rPr>
              <a:t>('app.js')</a:t>
            </a:r>
          </a:p>
        </p:txBody>
      </p:sp>
    </p:spTree>
    <p:extLst>
      <p:ext uri="{BB962C8B-B14F-4D97-AF65-F5344CB8AC3E}">
        <p14:creationId xmlns:p14="http://schemas.microsoft.com/office/powerpoint/2010/main" val="3614279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69D619-1A7B-40E2-9712-DF796F76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Implusy</a:t>
            </a:r>
            <a:r>
              <a:rPr lang="pl-PL" dirty="0"/>
              <a:t> na liniach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E995F08C-2A4B-4E34-9743-FB44C5E9A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541" y="1217577"/>
            <a:ext cx="2152650" cy="4638675"/>
          </a:xfrm>
        </p:spPr>
      </p:pic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6CDE7149-78C9-4FBB-AAE5-E76681D3DFE4}"/>
              </a:ext>
            </a:extLst>
          </p:cNvPr>
          <p:cNvCxnSpPr>
            <a:cxnSpLocks/>
          </p:cNvCxnSpPr>
          <p:nvPr/>
        </p:nvCxnSpPr>
        <p:spPr>
          <a:xfrm>
            <a:off x="8467725" y="1419225"/>
            <a:ext cx="0" cy="4343400"/>
          </a:xfrm>
          <a:prstGeom prst="line">
            <a:avLst/>
          </a:prstGeom>
          <a:ln w="38100">
            <a:solidFill>
              <a:srgbClr val="00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a 2">
            <a:extLst>
              <a:ext uri="{FF2B5EF4-FFF2-40B4-BE49-F238E27FC236}">
                <a16:creationId xmlns:a16="http://schemas.microsoft.com/office/drawing/2014/main" id="{0E0DF54C-50CB-40D2-A898-A77FB1D58AE5}"/>
              </a:ext>
            </a:extLst>
          </p:cNvPr>
          <p:cNvGrpSpPr/>
          <p:nvPr/>
        </p:nvGrpSpPr>
        <p:grpSpPr>
          <a:xfrm>
            <a:off x="10706100" y="1419225"/>
            <a:ext cx="0" cy="4343400"/>
            <a:chOff x="10706100" y="1419225"/>
            <a:chExt cx="0" cy="4343400"/>
          </a:xfrm>
        </p:grpSpPr>
        <p:cxnSp>
          <p:nvCxnSpPr>
            <p:cNvPr id="12" name="Łącznik prosty 11">
              <a:extLst>
                <a:ext uri="{FF2B5EF4-FFF2-40B4-BE49-F238E27FC236}">
                  <a16:creationId xmlns:a16="http://schemas.microsoft.com/office/drawing/2014/main" id="{64D86A8F-2AB7-417D-B8FA-32E62ABB0337}"/>
                </a:ext>
              </a:extLst>
            </p:cNvPr>
            <p:cNvCxnSpPr>
              <a:cxnSpLocks/>
            </p:cNvCxnSpPr>
            <p:nvPr/>
          </p:nvCxnSpPr>
          <p:spPr>
            <a:xfrm>
              <a:off x="10706100" y="3028950"/>
              <a:ext cx="0" cy="161925"/>
            </a:xfrm>
            <a:prstGeom prst="line">
              <a:avLst/>
            </a:prstGeom>
            <a:ln w="76200">
              <a:solidFill>
                <a:srgbClr val="00FF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Łącznik prosty 15">
              <a:extLst>
                <a:ext uri="{FF2B5EF4-FFF2-40B4-BE49-F238E27FC236}">
                  <a16:creationId xmlns:a16="http://schemas.microsoft.com/office/drawing/2014/main" id="{FA3EF288-2DE7-4585-AEAC-34CEAD6CA333}"/>
                </a:ext>
              </a:extLst>
            </p:cNvPr>
            <p:cNvCxnSpPr>
              <a:cxnSpLocks/>
            </p:cNvCxnSpPr>
            <p:nvPr/>
          </p:nvCxnSpPr>
          <p:spPr>
            <a:xfrm>
              <a:off x="10706100" y="4591050"/>
              <a:ext cx="0" cy="161925"/>
            </a:xfrm>
            <a:prstGeom prst="line">
              <a:avLst/>
            </a:prstGeom>
            <a:ln w="76200">
              <a:solidFill>
                <a:srgbClr val="00FF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Łącznik prosty 16">
              <a:extLst>
                <a:ext uri="{FF2B5EF4-FFF2-40B4-BE49-F238E27FC236}">
                  <a16:creationId xmlns:a16="http://schemas.microsoft.com/office/drawing/2014/main" id="{14E9E17D-7CF5-434C-BFE1-C52C4AE161F5}"/>
                </a:ext>
              </a:extLst>
            </p:cNvPr>
            <p:cNvCxnSpPr>
              <a:cxnSpLocks/>
            </p:cNvCxnSpPr>
            <p:nvPr/>
          </p:nvCxnSpPr>
          <p:spPr>
            <a:xfrm>
              <a:off x="10706100" y="1419225"/>
              <a:ext cx="0" cy="4343400"/>
            </a:xfrm>
            <a:prstGeom prst="line">
              <a:avLst/>
            </a:prstGeom>
            <a:ln w="12700">
              <a:solidFill>
                <a:srgbClr val="00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820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440DF9D7-8C75-47C4-B181-4A27014E7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90" y="1905000"/>
            <a:ext cx="10163432" cy="3133725"/>
          </a:xfrm>
        </p:spPr>
      </p:pic>
    </p:spTree>
    <p:extLst>
      <p:ext uri="{BB962C8B-B14F-4D97-AF65-F5344CB8AC3E}">
        <p14:creationId xmlns:p14="http://schemas.microsoft.com/office/powerpoint/2010/main" val="3196580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BDEF1A29-D1F0-45A8-A36C-A826136DE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2000" dirty="0" err="1"/>
              <a:t>float</a:t>
            </a:r>
            <a:r>
              <a:rPr lang="pl-PL" sz="2000" dirty="0"/>
              <a:t> </a:t>
            </a:r>
            <a:r>
              <a:rPr lang="pl-PL" sz="2000" dirty="0" err="1"/>
              <a:t>Q_rsqrt</a:t>
            </a:r>
            <a:r>
              <a:rPr lang="pl-PL" sz="2000" dirty="0"/>
              <a:t>( </a:t>
            </a:r>
            <a:r>
              <a:rPr lang="pl-PL" sz="2000" dirty="0" err="1"/>
              <a:t>float</a:t>
            </a:r>
            <a:r>
              <a:rPr lang="pl-PL" sz="2000" dirty="0"/>
              <a:t> </a:t>
            </a:r>
            <a:r>
              <a:rPr lang="pl-PL" sz="2000" dirty="0" err="1"/>
              <a:t>number</a:t>
            </a:r>
            <a:r>
              <a:rPr lang="pl-PL" sz="2000" dirty="0"/>
              <a:t> 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2000" dirty="0"/>
              <a:t>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2000" dirty="0"/>
              <a:t>	</a:t>
            </a:r>
            <a:r>
              <a:rPr lang="pl-PL" sz="2000" dirty="0" err="1"/>
              <a:t>long</a:t>
            </a:r>
            <a:r>
              <a:rPr lang="pl-PL" sz="2000" dirty="0"/>
              <a:t> i;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2000" dirty="0"/>
              <a:t>	</a:t>
            </a:r>
            <a:r>
              <a:rPr lang="pl-PL" sz="2000" dirty="0" err="1"/>
              <a:t>float</a:t>
            </a:r>
            <a:r>
              <a:rPr lang="pl-PL" sz="2000" dirty="0"/>
              <a:t> x2, y;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2000" dirty="0"/>
              <a:t>	</a:t>
            </a:r>
            <a:r>
              <a:rPr lang="pl-PL" sz="2000" dirty="0" err="1"/>
              <a:t>const</a:t>
            </a:r>
            <a:r>
              <a:rPr lang="pl-PL" sz="2000" dirty="0"/>
              <a:t> </a:t>
            </a:r>
            <a:r>
              <a:rPr lang="pl-PL" sz="2000" dirty="0" err="1"/>
              <a:t>float</a:t>
            </a:r>
            <a:r>
              <a:rPr lang="pl-PL" sz="2000" dirty="0"/>
              <a:t> </a:t>
            </a:r>
            <a:r>
              <a:rPr lang="pl-PL" sz="2000" dirty="0" err="1"/>
              <a:t>threehalfs</a:t>
            </a:r>
            <a:r>
              <a:rPr lang="pl-PL" sz="2000" dirty="0"/>
              <a:t> = 1.5F;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sz="20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2000" dirty="0"/>
              <a:t>	x2 = </a:t>
            </a:r>
            <a:r>
              <a:rPr lang="pl-PL" sz="2000" dirty="0" err="1"/>
              <a:t>number</a:t>
            </a:r>
            <a:r>
              <a:rPr lang="pl-PL" sz="2000" dirty="0"/>
              <a:t> * 0.5F;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2000" dirty="0"/>
              <a:t>	y  = </a:t>
            </a:r>
            <a:r>
              <a:rPr lang="pl-PL" sz="2000" dirty="0" err="1"/>
              <a:t>number</a:t>
            </a:r>
            <a:r>
              <a:rPr lang="pl-PL" sz="2000" dirty="0"/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2000" dirty="0"/>
              <a:t>	i  = * ( </a:t>
            </a:r>
            <a:r>
              <a:rPr lang="pl-PL" sz="2000" dirty="0" err="1"/>
              <a:t>long</a:t>
            </a:r>
            <a:r>
              <a:rPr lang="pl-PL" sz="2000" dirty="0"/>
              <a:t> * ) &amp;y;     </a:t>
            </a:r>
            <a:r>
              <a:rPr lang="pl-PL" sz="2000" i="1" dirty="0"/>
              <a:t>// </a:t>
            </a:r>
            <a:r>
              <a:rPr lang="pl-PL" sz="2000" i="1" dirty="0" err="1"/>
              <a:t>evil</a:t>
            </a:r>
            <a:r>
              <a:rPr lang="pl-PL" sz="2000" i="1" dirty="0"/>
              <a:t> </a:t>
            </a:r>
            <a:r>
              <a:rPr lang="pl-PL" sz="2000" i="1" dirty="0" err="1"/>
              <a:t>floating</a:t>
            </a:r>
            <a:r>
              <a:rPr lang="pl-PL" sz="2000" i="1" dirty="0"/>
              <a:t> point bit </a:t>
            </a:r>
            <a:r>
              <a:rPr lang="pl-PL" sz="2000" i="1" dirty="0" err="1"/>
              <a:t>level</a:t>
            </a:r>
            <a:r>
              <a:rPr lang="pl-PL" sz="2000" i="1" dirty="0"/>
              <a:t> </a:t>
            </a:r>
            <a:r>
              <a:rPr lang="pl-PL" sz="2000" i="1" dirty="0" err="1"/>
              <a:t>hacking</a:t>
            </a:r>
            <a:endParaRPr lang="pl-PL" sz="2000" i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2000" dirty="0"/>
              <a:t>	i  = 0x5f3759df - ( i &gt;&gt; 1 );               </a:t>
            </a:r>
            <a:r>
              <a:rPr lang="pl-PL" sz="2000" i="1" dirty="0"/>
              <a:t>// </a:t>
            </a:r>
            <a:r>
              <a:rPr lang="pl-PL" sz="2000" i="1" dirty="0" err="1"/>
              <a:t>what</a:t>
            </a:r>
            <a:r>
              <a:rPr lang="pl-PL" sz="2000" i="1" dirty="0"/>
              <a:t> the </a:t>
            </a:r>
            <a:r>
              <a:rPr lang="pl-PL" sz="2000" i="1" dirty="0" err="1"/>
              <a:t>fuck</a:t>
            </a:r>
            <a:r>
              <a:rPr lang="pl-PL" sz="2000" i="1" dirty="0"/>
              <a:t>?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2000" dirty="0"/>
              <a:t>	y  = * ( </a:t>
            </a:r>
            <a:r>
              <a:rPr lang="pl-PL" sz="2000" dirty="0" err="1"/>
              <a:t>float</a:t>
            </a:r>
            <a:r>
              <a:rPr lang="pl-PL" sz="2000" dirty="0"/>
              <a:t> * ) &amp;i;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2000" dirty="0"/>
              <a:t>	y  = y * ( </a:t>
            </a:r>
            <a:r>
              <a:rPr lang="pl-PL" sz="2000" dirty="0" err="1"/>
              <a:t>threehalfs</a:t>
            </a:r>
            <a:r>
              <a:rPr lang="pl-PL" sz="2000" dirty="0"/>
              <a:t> - ( x2 * y * y ) );   </a:t>
            </a:r>
            <a:r>
              <a:rPr lang="pl-PL" sz="2000" i="1" dirty="0"/>
              <a:t>// 1st </a:t>
            </a:r>
            <a:r>
              <a:rPr lang="pl-PL" sz="2000" i="1" dirty="0" err="1"/>
              <a:t>iteration</a:t>
            </a:r>
            <a:endParaRPr lang="pl-PL" sz="2000" i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sz="20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2000" dirty="0"/>
              <a:t>	return y;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sz="2000" dirty="0"/>
              <a:t>}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B602767B-CDA3-42B9-81BC-4DBEFD700C6E}"/>
              </a:ext>
            </a:extLst>
          </p:cNvPr>
          <p:cNvSpPr/>
          <p:nvPr/>
        </p:nvSpPr>
        <p:spPr>
          <a:xfrm>
            <a:off x="1332688" y="3968886"/>
            <a:ext cx="9465013" cy="359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669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2A57D8A-FFC1-407D-8024-89495F546C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Nauka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7272D491-C8D4-4090-8F66-4EC172B655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Rozdział 4</a:t>
            </a:r>
          </a:p>
        </p:txBody>
      </p:sp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16E2418A-D0BC-4B9A-AFA4-E211DE4331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06681E-2781-48CE-9FA9-C5B8EE56B46F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00310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69D619-1A7B-40E2-9712-DF796F76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Nauka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ED85505-136F-412B-BE5D-83D914300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l-PL" dirty="0"/>
              <a:t>Rysowanie na </a:t>
            </a:r>
            <a:r>
              <a:rPr lang="pl-PL" dirty="0" err="1"/>
              <a:t>canvasie</a:t>
            </a:r>
            <a:endParaRPr lang="pl-PL" dirty="0"/>
          </a:p>
          <a:p>
            <a:pPr>
              <a:lnSpc>
                <a:spcPct val="200000"/>
              </a:lnSpc>
            </a:pPr>
            <a:r>
              <a:rPr lang="pl-PL" dirty="0"/>
              <a:t>Game </a:t>
            </a:r>
            <a:r>
              <a:rPr lang="pl-PL" dirty="0" err="1"/>
              <a:t>Loop</a:t>
            </a:r>
            <a:endParaRPr lang="pl-PL" dirty="0"/>
          </a:p>
          <a:p>
            <a:pPr>
              <a:lnSpc>
                <a:spcPct val="200000"/>
              </a:lnSpc>
            </a:pPr>
            <a:r>
              <a:rPr lang="pl-PL" dirty="0"/>
              <a:t>Optymalizowanie </a:t>
            </a:r>
            <a:r>
              <a:rPr lang="pl-PL" dirty="0" err="1"/>
              <a:t>canvasa</a:t>
            </a:r>
            <a:r>
              <a:rPr lang="pl-PL" dirty="0"/>
              <a:t> - </a:t>
            </a:r>
            <a:r>
              <a:rPr lang="pl-PL" dirty="0" err="1"/>
              <a:t>renderowanie</a:t>
            </a:r>
            <a:r>
              <a:rPr lang="pl-PL" dirty="0"/>
              <a:t> jest wolne, obliczenia są szybkie</a:t>
            </a:r>
          </a:p>
          <a:p>
            <a:pPr>
              <a:lnSpc>
                <a:spcPct val="200000"/>
              </a:lnSpc>
            </a:pPr>
            <a:endParaRPr lang="pl-PL" dirty="0"/>
          </a:p>
          <a:p>
            <a:pPr>
              <a:lnSpc>
                <a:spcPct val="200000"/>
              </a:lnSpc>
            </a:pPr>
            <a:endParaRPr lang="pl-PL" dirty="0"/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606E99D7-BD49-4D78-A0BF-866F8AFC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2634" y="2484252"/>
            <a:ext cx="837742" cy="837742"/>
          </a:xfrm>
          <a:prstGeom prst="rect">
            <a:avLst/>
          </a:prstGeom>
          <a:effectLst>
            <a:glow rad="50800">
              <a:srgbClr val="00FF00">
                <a:alpha val="2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19046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87C11D1-50AC-4B81-90B7-5E5E28721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latin typeface="Consolas" panose="020B0609020204030204" pitchFamily="49" charset="0"/>
              </a:rPr>
              <a:t>Dlaczego warto</a:t>
            </a:r>
            <a:br>
              <a:rPr lang="pl-PL" dirty="0">
                <a:latin typeface="Consolas" panose="020B0609020204030204" pitchFamily="49" charset="0"/>
              </a:rPr>
            </a:br>
            <a:r>
              <a:rPr lang="pl-PL" dirty="0">
                <a:latin typeface="Consolas" panose="020B0609020204030204" pitchFamily="49" charset="0"/>
              </a:rPr>
              <a:t>zrobić grę </a:t>
            </a:r>
            <a:br>
              <a:rPr lang="pl-PL" dirty="0">
                <a:latin typeface="Consolas" panose="020B0609020204030204" pitchFamily="49" charset="0"/>
              </a:rPr>
            </a:br>
            <a:r>
              <a:rPr lang="pl-PL" dirty="0">
                <a:latin typeface="Consolas" panose="020B0609020204030204" pitchFamily="49" charset="0"/>
              </a:rPr>
              <a:t>w JavaScripcie?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838D80B-9ECE-49F0-930A-DE3B2C6DA6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Mateusz Morszczyzna</a:t>
            </a:r>
          </a:p>
          <a:p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8755E6DD-291B-4F1E-94E0-07369D3A7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0099" y="5126735"/>
            <a:ext cx="2971800" cy="931164"/>
          </a:xfrm>
          <a:prstGeom prst="rect">
            <a:avLst/>
          </a:prstGeom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A1CBAFE9-BB02-43E9-8A90-693924FDE2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06681E-2781-48CE-9FA9-C5B8EE56B46F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38397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Łuk 3">
            <a:extLst>
              <a:ext uri="{FF2B5EF4-FFF2-40B4-BE49-F238E27FC236}">
                <a16:creationId xmlns:a16="http://schemas.microsoft.com/office/drawing/2014/main" id="{D24561E2-F510-488A-87B0-2549F7C66FE4}"/>
              </a:ext>
            </a:extLst>
          </p:cNvPr>
          <p:cNvSpPr/>
          <p:nvPr/>
        </p:nvSpPr>
        <p:spPr>
          <a:xfrm>
            <a:off x="1561290" y="2538919"/>
            <a:ext cx="2991255" cy="2991255"/>
          </a:xfrm>
          <a:prstGeom prst="arc">
            <a:avLst>
              <a:gd name="adj1" fmla="val 17931909"/>
              <a:gd name="adj2" fmla="val 14882653"/>
            </a:avLst>
          </a:prstGeom>
          <a:noFill/>
          <a:ln w="101600">
            <a:solidFill>
              <a:srgbClr val="00FF00"/>
            </a:solidFill>
            <a:headEnd type="none" w="lg" len="lg"/>
            <a:tailEnd type="triangle"/>
          </a:ln>
          <a:effectLst>
            <a:glow rad="50800">
              <a:srgbClr val="00FF00">
                <a:alpha val="2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l-PL" sz="4800" dirty="0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rPr>
              <a:t>60 FPS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214075D9-8380-4D8D-8C88-C857EBBCBA57}"/>
              </a:ext>
            </a:extLst>
          </p:cNvPr>
          <p:cNvSpPr txBox="1"/>
          <p:nvPr/>
        </p:nvSpPr>
        <p:spPr>
          <a:xfrm>
            <a:off x="671209" y="1262363"/>
            <a:ext cx="4902738" cy="523220"/>
          </a:xfrm>
          <a:prstGeom prst="rect">
            <a:avLst/>
          </a:prstGeom>
          <a:noFill/>
          <a:effectLst>
            <a:glow rad="50800">
              <a:srgbClr val="00FF00">
                <a:alpha val="25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l-PL" sz="2800" dirty="0" err="1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rPr>
              <a:t>requestAnimationFrame</a:t>
            </a:r>
            <a:r>
              <a:rPr lang="pl-PL" sz="2800" dirty="0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B4398345-38BA-4AC1-8B63-363952C70942}"/>
              </a:ext>
            </a:extLst>
          </p:cNvPr>
          <p:cNvSpPr/>
          <p:nvPr/>
        </p:nvSpPr>
        <p:spPr>
          <a:xfrm>
            <a:off x="972766" y="2254584"/>
            <a:ext cx="4299625" cy="3650105"/>
          </a:xfrm>
          <a:prstGeom prst="rect">
            <a:avLst/>
          </a:prstGeom>
          <a:noFill/>
          <a:ln w="50800">
            <a:solidFill>
              <a:srgbClr val="00FF00"/>
            </a:solidFill>
          </a:ln>
          <a:effectLst>
            <a:glow rad="50800">
              <a:srgbClr val="00FF00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effectLst>
                <a:glow rad="50800">
                  <a:srgbClr val="00FF00">
                    <a:alpha val="25000"/>
                  </a:srgbClr>
                </a:glow>
              </a:effectLst>
            </a:endParaRPr>
          </a:p>
        </p:txBody>
      </p:sp>
      <p:sp>
        <p:nvSpPr>
          <p:cNvPr id="8" name="Łuk 7">
            <a:extLst>
              <a:ext uri="{FF2B5EF4-FFF2-40B4-BE49-F238E27FC236}">
                <a16:creationId xmlns:a16="http://schemas.microsoft.com/office/drawing/2014/main" id="{409B458C-F488-4EFF-B1DB-9D5BC18CA1AA}"/>
              </a:ext>
            </a:extLst>
          </p:cNvPr>
          <p:cNvSpPr/>
          <p:nvPr/>
        </p:nvSpPr>
        <p:spPr>
          <a:xfrm>
            <a:off x="8386865" y="1027385"/>
            <a:ext cx="2052822" cy="2052822"/>
          </a:xfrm>
          <a:prstGeom prst="arc">
            <a:avLst>
              <a:gd name="adj1" fmla="val 17931909"/>
              <a:gd name="adj2" fmla="val 14882653"/>
            </a:avLst>
          </a:prstGeom>
          <a:noFill/>
          <a:ln w="101600">
            <a:solidFill>
              <a:srgbClr val="00FF00"/>
            </a:solidFill>
            <a:headEnd type="none" w="lg" len="lg"/>
            <a:tailEnd type="triangle"/>
          </a:ln>
          <a:effectLst>
            <a:glow rad="50800">
              <a:srgbClr val="00FF00">
                <a:alpha val="2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l-PL" sz="2800" dirty="0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rPr>
              <a:t>1 FPS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93B2A2A0-04E6-4A56-9FEC-BB5477EEA955}"/>
              </a:ext>
            </a:extLst>
          </p:cNvPr>
          <p:cNvSpPr/>
          <p:nvPr/>
        </p:nvSpPr>
        <p:spPr>
          <a:xfrm>
            <a:off x="7798340" y="743050"/>
            <a:ext cx="2950723" cy="2504974"/>
          </a:xfrm>
          <a:prstGeom prst="rect">
            <a:avLst/>
          </a:prstGeom>
          <a:noFill/>
          <a:ln w="50800">
            <a:solidFill>
              <a:srgbClr val="00FF00"/>
            </a:solidFill>
          </a:ln>
          <a:effectLst>
            <a:glow rad="50800">
              <a:srgbClr val="00FF00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effectLst>
                <a:glow rad="50800">
                  <a:srgbClr val="00FF00">
                    <a:alpha val="25000"/>
                  </a:srgbClr>
                </a:glow>
              </a:effectLst>
            </a:endParaRPr>
          </a:p>
        </p:txBody>
      </p:sp>
      <p:sp>
        <p:nvSpPr>
          <p:cNvPr id="10" name="Łuk 9">
            <a:extLst>
              <a:ext uri="{FF2B5EF4-FFF2-40B4-BE49-F238E27FC236}">
                <a16:creationId xmlns:a16="http://schemas.microsoft.com/office/drawing/2014/main" id="{7CA2F8FC-5E52-4736-8243-BB1FC4113884}"/>
              </a:ext>
            </a:extLst>
          </p:cNvPr>
          <p:cNvSpPr/>
          <p:nvPr/>
        </p:nvSpPr>
        <p:spPr>
          <a:xfrm>
            <a:off x="8386865" y="3953183"/>
            <a:ext cx="2052822" cy="2052822"/>
          </a:xfrm>
          <a:prstGeom prst="arc">
            <a:avLst>
              <a:gd name="adj1" fmla="val 17931909"/>
              <a:gd name="adj2" fmla="val 14882653"/>
            </a:avLst>
          </a:prstGeom>
          <a:noFill/>
          <a:ln w="101600">
            <a:solidFill>
              <a:srgbClr val="00FF00"/>
            </a:solidFill>
            <a:headEnd type="none" w="lg" len="lg"/>
            <a:tailEnd type="triangle"/>
          </a:ln>
          <a:effectLst>
            <a:glow rad="50800">
              <a:srgbClr val="00FF00">
                <a:alpha val="2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l-PL" sz="3200" dirty="0" err="1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rPr>
              <a:t>Key</a:t>
            </a:r>
            <a:r>
              <a:rPr lang="pl-PL" sz="3200" dirty="0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rPr>
              <a:t> Event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FA98542F-6454-4A71-935C-BC0C303331B8}"/>
              </a:ext>
            </a:extLst>
          </p:cNvPr>
          <p:cNvSpPr/>
          <p:nvPr/>
        </p:nvSpPr>
        <p:spPr>
          <a:xfrm>
            <a:off x="7798340" y="3668848"/>
            <a:ext cx="2950723" cy="2504974"/>
          </a:xfrm>
          <a:prstGeom prst="rect">
            <a:avLst/>
          </a:prstGeom>
          <a:noFill/>
          <a:ln w="50800">
            <a:solidFill>
              <a:srgbClr val="00FF00"/>
            </a:solidFill>
          </a:ln>
          <a:effectLst>
            <a:glow rad="50800">
              <a:srgbClr val="00FF00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effectLst>
                <a:glow rad="50800">
                  <a:srgbClr val="00FF00">
                    <a:alpha val="25000"/>
                  </a:srgbClr>
                </a:glow>
              </a:effectLst>
            </a:endParaRPr>
          </a:p>
        </p:txBody>
      </p: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AFE23788-7AF4-418C-BDB7-B0688CAF4FDC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272391" y="1995537"/>
            <a:ext cx="2525949" cy="1193615"/>
          </a:xfrm>
          <a:prstGeom prst="straightConnector1">
            <a:avLst/>
          </a:prstGeom>
          <a:ln w="38100">
            <a:solidFill>
              <a:srgbClr val="00FF00"/>
            </a:solidFill>
            <a:headEnd w="lg" len="lg"/>
            <a:tailEnd type="triangle" w="lg" len="lg"/>
          </a:ln>
          <a:effectLst>
            <a:glow rad="50800">
              <a:srgbClr val="00FF00">
                <a:alpha val="2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77D1758C-B336-4210-8F16-11EF1679C49F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272391" y="4737370"/>
            <a:ext cx="2525949" cy="183965"/>
          </a:xfrm>
          <a:prstGeom prst="straightConnector1">
            <a:avLst/>
          </a:prstGeom>
          <a:ln w="38100">
            <a:solidFill>
              <a:srgbClr val="00FF00"/>
            </a:solidFill>
            <a:tailEnd type="triangle" w="lg" len="lg"/>
          </a:ln>
          <a:effectLst>
            <a:glow rad="50800">
              <a:srgbClr val="00FF00">
                <a:alpha val="2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923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B4398345-38BA-4AC1-8B63-363952C70942}"/>
              </a:ext>
            </a:extLst>
          </p:cNvPr>
          <p:cNvSpPr/>
          <p:nvPr/>
        </p:nvSpPr>
        <p:spPr>
          <a:xfrm>
            <a:off x="972766" y="2254584"/>
            <a:ext cx="4299625" cy="3650105"/>
          </a:xfrm>
          <a:prstGeom prst="rect">
            <a:avLst/>
          </a:prstGeom>
          <a:noFill/>
          <a:ln w="50800">
            <a:solidFill>
              <a:srgbClr val="00FF00"/>
            </a:solidFill>
          </a:ln>
          <a:effectLst>
            <a:glow rad="50800">
              <a:srgbClr val="00FF00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effectLst>
                <a:glow rad="50800">
                  <a:srgbClr val="00FF00">
                    <a:alpha val="25000"/>
                  </a:srgbClr>
                </a:glow>
              </a:effectLst>
            </a:endParaRP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93B2A2A0-04E6-4A56-9FEC-BB5477EEA955}"/>
              </a:ext>
            </a:extLst>
          </p:cNvPr>
          <p:cNvSpPr/>
          <p:nvPr/>
        </p:nvSpPr>
        <p:spPr>
          <a:xfrm>
            <a:off x="7798340" y="743050"/>
            <a:ext cx="2950723" cy="2504974"/>
          </a:xfrm>
          <a:prstGeom prst="rect">
            <a:avLst/>
          </a:prstGeom>
          <a:noFill/>
          <a:ln w="50800">
            <a:solidFill>
              <a:srgbClr val="00FF00"/>
            </a:solidFill>
          </a:ln>
          <a:effectLst>
            <a:glow rad="50800">
              <a:srgbClr val="00FF00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effectLst>
                <a:glow rad="50800">
                  <a:srgbClr val="00FF00">
                    <a:alpha val="25000"/>
                  </a:srgbClr>
                </a:glow>
              </a:effectLst>
            </a:endParaRP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FA98542F-6454-4A71-935C-BC0C303331B8}"/>
              </a:ext>
            </a:extLst>
          </p:cNvPr>
          <p:cNvSpPr/>
          <p:nvPr/>
        </p:nvSpPr>
        <p:spPr>
          <a:xfrm>
            <a:off x="7798340" y="3668848"/>
            <a:ext cx="2950723" cy="2504974"/>
          </a:xfrm>
          <a:prstGeom prst="rect">
            <a:avLst/>
          </a:prstGeom>
          <a:noFill/>
          <a:ln w="50800">
            <a:solidFill>
              <a:srgbClr val="00FF00"/>
            </a:solidFill>
          </a:ln>
          <a:effectLst>
            <a:glow rad="50800">
              <a:srgbClr val="00FF00">
                <a:alpha val="2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effectLst>
                <a:glow rad="50800">
                  <a:srgbClr val="00FF00">
                    <a:alpha val="25000"/>
                  </a:srgbClr>
                </a:glow>
              </a:effectLst>
            </a:endParaRPr>
          </a:p>
        </p:txBody>
      </p: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AFE23788-7AF4-418C-BDB7-B0688CAF4FDC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272391" y="1995537"/>
            <a:ext cx="2525949" cy="1193615"/>
          </a:xfrm>
          <a:prstGeom prst="straightConnector1">
            <a:avLst/>
          </a:prstGeom>
          <a:ln w="38100">
            <a:solidFill>
              <a:srgbClr val="00FF00"/>
            </a:solidFill>
            <a:headEnd w="lg" len="lg"/>
            <a:tailEnd type="triangle" w="lg" len="lg"/>
          </a:ln>
          <a:effectLst>
            <a:glow rad="50800">
              <a:srgbClr val="00FF00">
                <a:alpha val="2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ze strzałką 14">
            <a:extLst>
              <a:ext uri="{FF2B5EF4-FFF2-40B4-BE49-F238E27FC236}">
                <a16:creationId xmlns:a16="http://schemas.microsoft.com/office/drawing/2014/main" id="{77D1758C-B336-4210-8F16-11EF1679C49F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272391" y="4737370"/>
            <a:ext cx="2525949" cy="183965"/>
          </a:xfrm>
          <a:prstGeom prst="straightConnector1">
            <a:avLst/>
          </a:prstGeom>
          <a:ln w="38100">
            <a:solidFill>
              <a:srgbClr val="00FF00"/>
            </a:solidFill>
            <a:tailEnd type="triangle" w="lg" len="lg"/>
          </a:ln>
          <a:effectLst>
            <a:glow rad="50800">
              <a:srgbClr val="00FF00">
                <a:alpha val="2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rostokąt 1">
            <a:extLst>
              <a:ext uri="{FF2B5EF4-FFF2-40B4-BE49-F238E27FC236}">
                <a16:creationId xmlns:a16="http://schemas.microsoft.com/office/drawing/2014/main" id="{D601CA59-53D2-4EBE-A206-7BE96276B16D}"/>
              </a:ext>
            </a:extLst>
          </p:cNvPr>
          <p:cNvSpPr/>
          <p:nvPr/>
        </p:nvSpPr>
        <p:spPr>
          <a:xfrm>
            <a:off x="1215957" y="2519464"/>
            <a:ext cx="3638145" cy="3210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8EA022DD-B532-49D4-982D-D8EC304CD855}"/>
              </a:ext>
            </a:extLst>
          </p:cNvPr>
          <p:cNvSpPr/>
          <p:nvPr/>
        </p:nvSpPr>
        <p:spPr>
          <a:xfrm>
            <a:off x="1215956" y="2840477"/>
            <a:ext cx="3638145" cy="32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DE0703EC-EB4E-4DE1-8A15-E3337F78FF60}"/>
              </a:ext>
            </a:extLst>
          </p:cNvPr>
          <p:cNvSpPr/>
          <p:nvPr/>
        </p:nvSpPr>
        <p:spPr>
          <a:xfrm>
            <a:off x="1215956" y="3161490"/>
            <a:ext cx="3638145" cy="3210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4B239FC4-3DD5-41E4-AA94-6C9F580D18A1}"/>
              </a:ext>
            </a:extLst>
          </p:cNvPr>
          <p:cNvSpPr/>
          <p:nvPr/>
        </p:nvSpPr>
        <p:spPr>
          <a:xfrm>
            <a:off x="1215955" y="3482503"/>
            <a:ext cx="3638145" cy="32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rostokąt 16">
            <a:extLst>
              <a:ext uri="{FF2B5EF4-FFF2-40B4-BE49-F238E27FC236}">
                <a16:creationId xmlns:a16="http://schemas.microsoft.com/office/drawing/2014/main" id="{1CE07B0F-245D-46F1-B251-29EB05311557}"/>
              </a:ext>
            </a:extLst>
          </p:cNvPr>
          <p:cNvSpPr/>
          <p:nvPr/>
        </p:nvSpPr>
        <p:spPr>
          <a:xfrm>
            <a:off x="1215955" y="3803516"/>
            <a:ext cx="3638145" cy="3210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8006ECB0-4E7F-4387-B7D4-74F4A03ECD28}"/>
              </a:ext>
            </a:extLst>
          </p:cNvPr>
          <p:cNvSpPr/>
          <p:nvPr/>
        </p:nvSpPr>
        <p:spPr>
          <a:xfrm>
            <a:off x="1215954" y="4124529"/>
            <a:ext cx="3638145" cy="32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Prostokąt 18">
            <a:extLst>
              <a:ext uri="{FF2B5EF4-FFF2-40B4-BE49-F238E27FC236}">
                <a16:creationId xmlns:a16="http://schemas.microsoft.com/office/drawing/2014/main" id="{EB6AC528-3254-4C9E-B387-8597EC582FA7}"/>
              </a:ext>
            </a:extLst>
          </p:cNvPr>
          <p:cNvSpPr/>
          <p:nvPr/>
        </p:nvSpPr>
        <p:spPr>
          <a:xfrm>
            <a:off x="1215954" y="4445542"/>
            <a:ext cx="3638145" cy="3210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663D0EDA-6673-4C30-B013-A97AD92DF0E3}"/>
              </a:ext>
            </a:extLst>
          </p:cNvPr>
          <p:cNvSpPr/>
          <p:nvPr/>
        </p:nvSpPr>
        <p:spPr>
          <a:xfrm>
            <a:off x="1215953" y="4766555"/>
            <a:ext cx="3638145" cy="32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04D98F25-D5F6-4FB8-A9EA-45C07536A2DF}"/>
              </a:ext>
            </a:extLst>
          </p:cNvPr>
          <p:cNvSpPr/>
          <p:nvPr/>
        </p:nvSpPr>
        <p:spPr>
          <a:xfrm>
            <a:off x="1215953" y="5087568"/>
            <a:ext cx="3638145" cy="32101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Prostokąt 21">
            <a:extLst>
              <a:ext uri="{FF2B5EF4-FFF2-40B4-BE49-F238E27FC236}">
                <a16:creationId xmlns:a16="http://schemas.microsoft.com/office/drawing/2014/main" id="{09FF6BB9-602C-4417-AF5D-74E37FDE67A2}"/>
              </a:ext>
            </a:extLst>
          </p:cNvPr>
          <p:cNvSpPr/>
          <p:nvPr/>
        </p:nvSpPr>
        <p:spPr>
          <a:xfrm>
            <a:off x="1215952" y="5408581"/>
            <a:ext cx="3638145" cy="321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BAFF6D33-FA7C-46A1-BC5E-1C4733586561}"/>
              </a:ext>
            </a:extLst>
          </p:cNvPr>
          <p:cNvGrpSpPr/>
          <p:nvPr/>
        </p:nvGrpSpPr>
        <p:grpSpPr>
          <a:xfrm>
            <a:off x="7968393" y="924128"/>
            <a:ext cx="2670424" cy="2120630"/>
            <a:chOff x="7000668" y="924127"/>
            <a:chExt cx="3638149" cy="2889117"/>
          </a:xfrm>
        </p:grpSpPr>
        <p:sp>
          <p:nvSpPr>
            <p:cNvPr id="23" name="Prostokąt 22">
              <a:extLst>
                <a:ext uri="{FF2B5EF4-FFF2-40B4-BE49-F238E27FC236}">
                  <a16:creationId xmlns:a16="http://schemas.microsoft.com/office/drawing/2014/main" id="{23B47C53-36A4-4BFF-99E3-2D48996CAB72}"/>
                </a:ext>
              </a:extLst>
            </p:cNvPr>
            <p:cNvSpPr/>
            <p:nvPr/>
          </p:nvSpPr>
          <p:spPr>
            <a:xfrm>
              <a:off x="7000672" y="924127"/>
              <a:ext cx="3638145" cy="3210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4" name="Prostokąt 23">
              <a:extLst>
                <a:ext uri="{FF2B5EF4-FFF2-40B4-BE49-F238E27FC236}">
                  <a16:creationId xmlns:a16="http://schemas.microsoft.com/office/drawing/2014/main" id="{03F72DC2-2DC2-44D5-B3E8-27383691B9C7}"/>
                </a:ext>
              </a:extLst>
            </p:cNvPr>
            <p:cNvSpPr/>
            <p:nvPr/>
          </p:nvSpPr>
          <p:spPr>
            <a:xfrm>
              <a:off x="7000671" y="1566153"/>
              <a:ext cx="3638145" cy="3210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5" name="Prostokąt 24">
              <a:extLst>
                <a:ext uri="{FF2B5EF4-FFF2-40B4-BE49-F238E27FC236}">
                  <a16:creationId xmlns:a16="http://schemas.microsoft.com/office/drawing/2014/main" id="{01AABFB9-F24D-4F36-8009-3F42781C78B3}"/>
                </a:ext>
              </a:extLst>
            </p:cNvPr>
            <p:cNvSpPr/>
            <p:nvPr/>
          </p:nvSpPr>
          <p:spPr>
            <a:xfrm>
              <a:off x="7000670" y="2208179"/>
              <a:ext cx="3638145" cy="3210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Prostokąt 25">
              <a:extLst>
                <a:ext uri="{FF2B5EF4-FFF2-40B4-BE49-F238E27FC236}">
                  <a16:creationId xmlns:a16="http://schemas.microsoft.com/office/drawing/2014/main" id="{C4ED9984-F3F9-46ED-A9D5-3B0E1870996E}"/>
                </a:ext>
              </a:extLst>
            </p:cNvPr>
            <p:cNvSpPr/>
            <p:nvPr/>
          </p:nvSpPr>
          <p:spPr>
            <a:xfrm>
              <a:off x="7000669" y="2850205"/>
              <a:ext cx="3638145" cy="3210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7" name="Prostokąt 26">
              <a:extLst>
                <a:ext uri="{FF2B5EF4-FFF2-40B4-BE49-F238E27FC236}">
                  <a16:creationId xmlns:a16="http://schemas.microsoft.com/office/drawing/2014/main" id="{943AE502-C74E-45F5-8FCA-E9DE7E913FE5}"/>
                </a:ext>
              </a:extLst>
            </p:cNvPr>
            <p:cNvSpPr/>
            <p:nvPr/>
          </p:nvSpPr>
          <p:spPr>
            <a:xfrm>
              <a:off x="7000668" y="3492231"/>
              <a:ext cx="3638145" cy="3210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grpSp>
        <p:nvGrpSpPr>
          <p:cNvPr id="5" name="Grupa 4">
            <a:extLst>
              <a:ext uri="{FF2B5EF4-FFF2-40B4-BE49-F238E27FC236}">
                <a16:creationId xmlns:a16="http://schemas.microsoft.com/office/drawing/2014/main" id="{EED8F9D5-1541-4AD2-9A7A-04EB25E438D1}"/>
              </a:ext>
            </a:extLst>
          </p:cNvPr>
          <p:cNvGrpSpPr/>
          <p:nvPr/>
        </p:nvGrpSpPr>
        <p:grpSpPr>
          <a:xfrm>
            <a:off x="7968393" y="3929979"/>
            <a:ext cx="2670421" cy="2120627"/>
            <a:chOff x="6919611" y="3609977"/>
            <a:chExt cx="3638149" cy="2889117"/>
          </a:xfrm>
        </p:grpSpPr>
        <p:sp>
          <p:nvSpPr>
            <p:cNvPr id="28" name="Prostokąt 27">
              <a:extLst>
                <a:ext uri="{FF2B5EF4-FFF2-40B4-BE49-F238E27FC236}">
                  <a16:creationId xmlns:a16="http://schemas.microsoft.com/office/drawing/2014/main" id="{0DBB4BDF-7BD3-43E3-A400-6CCAB8A7B92D}"/>
                </a:ext>
              </a:extLst>
            </p:cNvPr>
            <p:cNvSpPr/>
            <p:nvPr/>
          </p:nvSpPr>
          <p:spPr>
            <a:xfrm>
              <a:off x="6919615" y="3609977"/>
              <a:ext cx="3638145" cy="321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9" name="Prostokąt 28">
              <a:extLst>
                <a:ext uri="{FF2B5EF4-FFF2-40B4-BE49-F238E27FC236}">
                  <a16:creationId xmlns:a16="http://schemas.microsoft.com/office/drawing/2014/main" id="{8F58D885-371F-4428-91BD-FE9025E0DDE1}"/>
                </a:ext>
              </a:extLst>
            </p:cNvPr>
            <p:cNvSpPr/>
            <p:nvPr/>
          </p:nvSpPr>
          <p:spPr>
            <a:xfrm>
              <a:off x="6919614" y="4252003"/>
              <a:ext cx="3638145" cy="321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0" name="Prostokąt 29">
              <a:extLst>
                <a:ext uri="{FF2B5EF4-FFF2-40B4-BE49-F238E27FC236}">
                  <a16:creationId xmlns:a16="http://schemas.microsoft.com/office/drawing/2014/main" id="{9141C77A-24B8-4A5A-8544-1691A79698C8}"/>
                </a:ext>
              </a:extLst>
            </p:cNvPr>
            <p:cNvSpPr/>
            <p:nvPr/>
          </p:nvSpPr>
          <p:spPr>
            <a:xfrm>
              <a:off x="6919613" y="4894029"/>
              <a:ext cx="3638145" cy="321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1" name="Prostokąt 30">
              <a:extLst>
                <a:ext uri="{FF2B5EF4-FFF2-40B4-BE49-F238E27FC236}">
                  <a16:creationId xmlns:a16="http://schemas.microsoft.com/office/drawing/2014/main" id="{0176D18E-6800-4493-937F-D702ED194E6C}"/>
                </a:ext>
              </a:extLst>
            </p:cNvPr>
            <p:cNvSpPr/>
            <p:nvPr/>
          </p:nvSpPr>
          <p:spPr>
            <a:xfrm>
              <a:off x="6919612" y="5536055"/>
              <a:ext cx="3638145" cy="321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2" name="Prostokąt 31">
              <a:extLst>
                <a:ext uri="{FF2B5EF4-FFF2-40B4-BE49-F238E27FC236}">
                  <a16:creationId xmlns:a16="http://schemas.microsoft.com/office/drawing/2014/main" id="{6DA6A3A0-7A3E-4886-AB59-A3FCCF32065B}"/>
                </a:ext>
              </a:extLst>
            </p:cNvPr>
            <p:cNvSpPr/>
            <p:nvPr/>
          </p:nvSpPr>
          <p:spPr>
            <a:xfrm>
              <a:off x="6919611" y="6178081"/>
              <a:ext cx="3638145" cy="3210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DE1590EF-07B6-41C9-9FB3-41464584FCD5}"/>
              </a:ext>
            </a:extLst>
          </p:cNvPr>
          <p:cNvSpPr txBox="1"/>
          <p:nvPr/>
        </p:nvSpPr>
        <p:spPr>
          <a:xfrm>
            <a:off x="1215952" y="937602"/>
            <a:ext cx="2723823" cy="707886"/>
          </a:xfrm>
          <a:prstGeom prst="rect">
            <a:avLst/>
          </a:prstGeom>
          <a:noFill/>
          <a:effectLst>
            <a:glow rad="50800">
              <a:srgbClr val="00FF00">
                <a:alpha val="25000"/>
              </a:srgbClr>
            </a:glow>
          </a:effectLst>
        </p:spPr>
        <p:txBody>
          <a:bodyPr wrap="none" rtlCol="0">
            <a:spAutoFit/>
          </a:bodyPr>
          <a:lstStyle/>
          <a:p>
            <a:r>
              <a:rPr lang="pl-PL" sz="4000" dirty="0" err="1">
                <a:solidFill>
                  <a:srgbClr val="00FF00"/>
                </a:solidFill>
                <a:effectLst>
                  <a:glow rad="50800">
                    <a:srgbClr val="00FF00">
                      <a:alpha val="25000"/>
                    </a:srgbClr>
                  </a:glow>
                </a:effectLst>
                <a:latin typeface="Consolas" panose="020B0609020204030204" pitchFamily="49" charset="0"/>
              </a:rPr>
              <a:t>fillStyle</a:t>
            </a:r>
            <a:endParaRPr lang="pl-PL" sz="4000" dirty="0">
              <a:solidFill>
                <a:srgbClr val="00FF00"/>
              </a:solidFill>
              <a:effectLst>
                <a:glow rad="50800">
                  <a:srgbClr val="00FF00">
                    <a:alpha val="25000"/>
                  </a:srgbClr>
                </a:glo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957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62B5D18A-858F-4523-9D2B-3F6E9D23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Spowalniacze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FAD88BE-F27F-48AD-B82D-C24A492B6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</a:pPr>
            <a:r>
              <a:rPr lang="pl-PL" dirty="0" err="1"/>
              <a:t>redraw</a:t>
            </a:r>
            <a:r>
              <a:rPr lang="pl-PL" dirty="0"/>
              <a:t> – częsty lub obszerny</a:t>
            </a:r>
          </a:p>
          <a:p>
            <a:pPr>
              <a:lnSpc>
                <a:spcPct val="200000"/>
              </a:lnSpc>
            </a:pPr>
            <a:r>
              <a:rPr lang="pl-PL" dirty="0" err="1"/>
              <a:t>getImageData</a:t>
            </a:r>
            <a:endParaRPr lang="pl-PL" dirty="0"/>
          </a:p>
          <a:p>
            <a:pPr>
              <a:lnSpc>
                <a:spcPct val="200000"/>
              </a:lnSpc>
            </a:pPr>
            <a:r>
              <a:rPr lang="pl-PL" dirty="0" err="1"/>
              <a:t>blur</a:t>
            </a:r>
            <a:r>
              <a:rPr lang="pl-PL" dirty="0"/>
              <a:t>/</a:t>
            </a:r>
            <a:r>
              <a:rPr lang="pl-PL" dirty="0" err="1"/>
              <a:t>shadow</a:t>
            </a:r>
            <a:endParaRPr lang="pl-PL" dirty="0"/>
          </a:p>
          <a:p>
            <a:pPr>
              <a:lnSpc>
                <a:spcPct val="200000"/>
              </a:lnSpc>
            </a:pPr>
            <a:r>
              <a:rPr lang="pl-PL" dirty="0"/>
              <a:t>przełączanie styli, efektów</a:t>
            </a:r>
          </a:p>
          <a:p>
            <a:pPr>
              <a:lnSpc>
                <a:spcPct val="200000"/>
              </a:lnSpc>
            </a:pPr>
            <a:r>
              <a:rPr lang="pl-PL" dirty="0"/>
              <a:t>.</a:t>
            </a:r>
            <a:r>
              <a:rPr lang="pl-PL" dirty="0" err="1"/>
              <a:t>save</a:t>
            </a:r>
            <a:r>
              <a:rPr lang="pl-PL" dirty="0"/>
              <a:t>() / .</a:t>
            </a:r>
            <a:r>
              <a:rPr lang="pl-PL" dirty="0" err="1"/>
              <a:t>restore</a:t>
            </a:r>
            <a:r>
              <a:rPr lang="pl-PL" dirty="0"/>
              <a:t>()</a:t>
            </a:r>
          </a:p>
          <a:p>
            <a:pPr>
              <a:lnSpc>
                <a:spcPct val="200000"/>
              </a:lnSpc>
            </a:pPr>
            <a:r>
              <a:rPr lang="pl-PL" dirty="0"/>
              <a:t>Chrome </a:t>
            </a:r>
            <a:r>
              <a:rPr lang="pl-PL" dirty="0" err="1"/>
              <a:t>DevTools</a:t>
            </a:r>
            <a:r>
              <a:rPr lang="pl-PL" dirty="0"/>
              <a:t> – Performance, FPS</a:t>
            </a:r>
          </a:p>
        </p:txBody>
      </p:sp>
    </p:spTree>
    <p:extLst>
      <p:ext uri="{BB962C8B-B14F-4D97-AF65-F5344CB8AC3E}">
        <p14:creationId xmlns:p14="http://schemas.microsoft.com/office/powerpoint/2010/main" val="3168127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62B5D18A-858F-4523-9D2B-3F6E9D238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.</a:t>
            </a:r>
            <a:r>
              <a:rPr lang="pl-PL" dirty="0" err="1"/>
              <a:t>fill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FAD88BE-F27F-48AD-B82D-C24A492B6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pl-PL" dirty="0"/>
              <a:t>a = </a:t>
            </a:r>
            <a:r>
              <a:rPr lang="en-US" dirty="0"/>
              <a:t>new Array(9).fill(1)</a:t>
            </a:r>
            <a:r>
              <a:rPr lang="pl-PL" dirty="0"/>
              <a:t>;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pl-PL" dirty="0"/>
              <a:t>a[3] = 0; // ok</a:t>
            </a:r>
          </a:p>
          <a:p>
            <a:pPr marL="0" indent="0">
              <a:lnSpc>
                <a:spcPct val="200000"/>
              </a:lnSpc>
              <a:buNone/>
            </a:pPr>
            <a:endParaRPr lang="pl-PL" dirty="0"/>
          </a:p>
          <a:p>
            <a:pPr marL="0" indent="0">
              <a:lnSpc>
                <a:spcPct val="200000"/>
              </a:lnSpc>
              <a:buNone/>
            </a:pPr>
            <a:r>
              <a:rPr lang="pl-PL" dirty="0"/>
              <a:t>a = </a:t>
            </a:r>
            <a:r>
              <a:rPr lang="en-US" dirty="0"/>
              <a:t>new Array(9).fill(</a:t>
            </a:r>
            <a:r>
              <a:rPr lang="pl-PL" dirty="0"/>
              <a:t>{x: 1}</a:t>
            </a:r>
            <a:r>
              <a:rPr lang="en-US" dirty="0"/>
              <a:t>)</a:t>
            </a:r>
            <a:r>
              <a:rPr lang="pl-PL" dirty="0"/>
              <a:t>;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pl-PL" dirty="0"/>
              <a:t>a[3].x = 0; // źle</a:t>
            </a:r>
          </a:p>
        </p:txBody>
      </p:sp>
    </p:spTree>
    <p:extLst>
      <p:ext uri="{BB962C8B-B14F-4D97-AF65-F5344CB8AC3E}">
        <p14:creationId xmlns:p14="http://schemas.microsoft.com/office/powerpoint/2010/main" val="79936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9D4636-DDAA-4411-877D-AAF490FA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Algorytmy i matematyka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64B5D3A-06F2-42DD-81BA-0CE082FD7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pl-PL" dirty="0"/>
              <a:t>Okazja na użycie wiedzy ze studiów</a:t>
            </a:r>
          </a:p>
          <a:p>
            <a:pPr>
              <a:lnSpc>
                <a:spcPct val="150000"/>
              </a:lnSpc>
            </a:pPr>
            <a:r>
              <a:rPr lang="pl-PL" dirty="0"/>
              <a:t>Trygonometria, grafy, modulo, geometria</a:t>
            </a:r>
          </a:p>
          <a:p>
            <a:pPr>
              <a:lnSpc>
                <a:spcPct val="150000"/>
              </a:lnSpc>
            </a:pPr>
            <a:r>
              <a:rPr lang="pl-PL" dirty="0"/>
              <a:t>Przy tworzeniu dźwięku: ponownie trygonometria, synteza dźwięku</a:t>
            </a:r>
          </a:p>
        </p:txBody>
      </p:sp>
    </p:spTree>
    <p:extLst>
      <p:ext uri="{BB962C8B-B14F-4D97-AF65-F5344CB8AC3E}">
        <p14:creationId xmlns:p14="http://schemas.microsoft.com/office/powerpoint/2010/main" val="3593654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94260D-573C-450A-A8EF-415741A6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Proof of </a:t>
            </a:r>
            <a:r>
              <a:rPr lang="pl-PL" dirty="0" err="1"/>
              <a:t>concept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790193D-DB49-4EF9-872D-0F9CF4581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/>
              <a:t>Spełnienie wymogów</a:t>
            </a:r>
          </a:p>
          <a:p>
            <a:pPr>
              <a:lnSpc>
                <a:spcPct val="150000"/>
              </a:lnSpc>
            </a:pPr>
            <a:r>
              <a:rPr lang="pl-PL" dirty="0"/>
              <a:t>Sprawdzenie potencjalnych </a:t>
            </a:r>
            <a:r>
              <a:rPr lang="pl-PL" dirty="0" err="1"/>
              <a:t>edge</a:t>
            </a:r>
            <a:r>
              <a:rPr lang="pl-PL" dirty="0"/>
              <a:t> </a:t>
            </a:r>
            <a:r>
              <a:rPr lang="pl-PL" dirty="0" err="1"/>
              <a:t>case'ów</a:t>
            </a:r>
            <a:endParaRPr lang="pl-PL" dirty="0"/>
          </a:p>
          <a:p>
            <a:pPr>
              <a:lnSpc>
                <a:spcPct val="150000"/>
              </a:lnSpc>
            </a:pP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Nieprzekroczenie kosztu</a:t>
            </a:r>
          </a:p>
          <a:p>
            <a:pPr>
              <a:lnSpc>
                <a:spcPct val="150000"/>
              </a:lnSpc>
            </a:pPr>
            <a:r>
              <a:rPr lang="pl-PL" dirty="0"/>
              <a:t>Powstrzymanie ciekawości</a:t>
            </a:r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58DC98CD-173D-47BF-B3B0-A82CA8787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8896" y="2441643"/>
            <a:ext cx="885217" cy="885217"/>
          </a:xfrm>
          <a:prstGeom prst="rect">
            <a:avLst/>
          </a:prstGeom>
          <a:effectLst>
            <a:glow rad="50800">
              <a:srgbClr val="00FF00">
                <a:alpha val="2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649903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72332615-E85B-4ABD-A686-F42CD2B3E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62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C062EFCD-CB31-42FF-8FF3-2C5C59677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63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2061B8E7-190F-4D33-A4C0-14739E4FE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180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C2DE04EF-8B91-4966-AC52-820020F70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7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D0D7E0C2-29E0-4AAB-8FE6-23AFE057F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O autorze</a:t>
            </a:r>
          </a:p>
        </p:txBody>
      </p:sp>
      <p:pic>
        <p:nvPicPr>
          <p:cNvPr id="1026" name="Picture 2" descr="Obraz moÅ¼e zawieraÄ: 1 osoba, samochÃ³d, niebo, chmura, na zewnÄtrz i przyroda">
            <a:extLst>
              <a:ext uri="{FF2B5EF4-FFF2-40B4-BE49-F238E27FC236}">
                <a16:creationId xmlns:a16="http://schemas.microsoft.com/office/drawing/2014/main" id="{6F202337-3E15-4FC3-B138-6B0D363CA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7" t="23366" r="29845" b="11883"/>
          <a:stretch/>
        </p:blipFill>
        <p:spPr bwMode="auto">
          <a:xfrm>
            <a:off x="407937" y="468926"/>
            <a:ext cx="4567680" cy="3043237"/>
          </a:xfrm>
          <a:prstGeom prst="rect">
            <a:avLst/>
          </a:prstGeom>
          <a:noFill/>
          <a:effectLst>
            <a:softEdge rad="25400"/>
          </a:effectLst>
        </p:spPr>
      </p:pic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7DC47D7-5DD8-436A-87AE-0D31A8980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75000"/>
              </a:lnSpc>
            </a:pPr>
            <a:r>
              <a:rPr lang="pl-PL" dirty="0"/>
              <a:t>Mateusz Morszczyzna</a:t>
            </a:r>
          </a:p>
          <a:p>
            <a:pPr>
              <a:lnSpc>
                <a:spcPct val="175000"/>
              </a:lnSpc>
            </a:pPr>
            <a:r>
              <a:rPr lang="pl-PL" dirty="0"/>
              <a:t>mateusz@morszczyzna.pl</a:t>
            </a:r>
          </a:p>
          <a:p>
            <a:pPr>
              <a:lnSpc>
                <a:spcPct val="175000"/>
              </a:lnSpc>
            </a:pPr>
            <a:r>
              <a:rPr lang="pl-PL" dirty="0"/>
              <a:t>8 lat - JS, CSS, </a:t>
            </a:r>
            <a:r>
              <a:rPr lang="pl-PL" dirty="0" err="1"/>
              <a:t>Angular</a:t>
            </a:r>
            <a:endParaRPr lang="pl-PL" dirty="0"/>
          </a:p>
          <a:p>
            <a:pPr>
              <a:lnSpc>
                <a:spcPct val="175000"/>
              </a:lnSpc>
            </a:pPr>
            <a:r>
              <a:rPr lang="pl-PL" dirty="0"/>
              <a:t>Hobbystycznie lubię programistyczne druciarstwo i bezcelową jazdę samochodem</a:t>
            </a:r>
          </a:p>
        </p:txBody>
      </p:sp>
    </p:spTree>
    <p:extLst>
      <p:ext uri="{BB962C8B-B14F-4D97-AF65-F5344CB8AC3E}">
        <p14:creationId xmlns:p14="http://schemas.microsoft.com/office/powerpoint/2010/main" val="273213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3FA04A9E-E00D-4815-8B2A-F028D9A0A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437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BB81309C-7B51-4A17-8FCE-43896D2D7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53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1D43A3D-EEB2-40E2-9E5A-60BBD2449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73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8E7F9763-9B7D-480A-8F77-00D1F622F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38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94260D-573C-450A-A8EF-415741A6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Dyscyplina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790193D-DB49-4EF9-872D-0F9CF4581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/>
              <a:t>Porządek w kodzie</a:t>
            </a:r>
          </a:p>
          <a:p>
            <a:pPr>
              <a:lnSpc>
                <a:spcPct val="150000"/>
              </a:lnSpc>
            </a:pPr>
            <a:r>
              <a:rPr lang="pl-PL" dirty="0"/>
              <a:t>Sensowne nazewnictwo</a:t>
            </a:r>
          </a:p>
          <a:p>
            <a:pPr>
              <a:lnSpc>
                <a:spcPct val="150000"/>
              </a:lnSpc>
            </a:pPr>
            <a:r>
              <a:rPr lang="pl-PL" dirty="0"/>
              <a:t>Kalkulacja kiedy warto </a:t>
            </a:r>
            <a:r>
              <a:rPr lang="pl-PL" dirty="0" err="1"/>
              <a:t>refaktorować</a:t>
            </a:r>
            <a:r>
              <a:rPr lang="pl-PL" dirty="0"/>
              <a:t>, a kiedy można zostawić prowizorkę</a:t>
            </a:r>
          </a:p>
          <a:p>
            <a:pPr>
              <a:lnSpc>
                <a:spcPct val="150000"/>
              </a:lnSpc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8508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94260D-573C-450A-A8EF-415741A6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Dźwięki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790193D-DB49-4EF9-872D-0F9CF4581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/>
              <a:t>Tworzenie dźwięku od zera jest nietrywialne</a:t>
            </a:r>
          </a:p>
          <a:p>
            <a:pPr>
              <a:lnSpc>
                <a:spcPct val="150000"/>
              </a:lnSpc>
            </a:pPr>
            <a:r>
              <a:rPr lang="pl-PL" dirty="0"/>
              <a:t>Komponowanie i tworzenie muzyki to zupełnie inny poziom problemu</a:t>
            </a:r>
          </a:p>
        </p:txBody>
      </p:sp>
    </p:spTree>
    <p:extLst>
      <p:ext uri="{BB962C8B-B14F-4D97-AF65-F5344CB8AC3E}">
        <p14:creationId xmlns:p14="http://schemas.microsoft.com/office/powerpoint/2010/main" val="1265915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11ACEB9-E100-4FD4-83D2-ED64656F8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225" y="713328"/>
            <a:ext cx="10698163" cy="551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89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E8FF6CAD-C7CC-4F50-BBC3-5024F16B2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10AE58EF-DFF4-4D65-905B-F824F0AB1E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Finał</a:t>
            </a:r>
          </a:p>
        </p:txBody>
      </p:sp>
    </p:spTree>
    <p:extLst>
      <p:ext uri="{BB962C8B-B14F-4D97-AF65-F5344CB8AC3E}">
        <p14:creationId xmlns:p14="http://schemas.microsoft.com/office/powerpoint/2010/main" val="979747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C5DA3C21-FF88-4CCB-ACFB-B8BE23A0A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Niecodzienne wyzwania</a:t>
            </a:r>
          </a:p>
          <a:p>
            <a:r>
              <a:rPr lang="pl-PL" dirty="0"/>
              <a:t>Programistyczny </a:t>
            </a:r>
            <a:r>
              <a:rPr lang="pl-PL" dirty="0" err="1"/>
              <a:t>freestyle</a:t>
            </a:r>
            <a:endParaRPr lang="pl-PL" dirty="0"/>
          </a:p>
          <a:p>
            <a:r>
              <a:rPr lang="pl-PL" dirty="0"/>
              <a:t>Przyjemność z programowania</a:t>
            </a:r>
          </a:p>
          <a:p>
            <a:r>
              <a:rPr lang="pl-PL" dirty="0"/>
              <a:t>Nauka nowych rzeczy</a:t>
            </a:r>
          </a:p>
          <a:p>
            <a:r>
              <a:rPr lang="pl-PL" dirty="0"/>
              <a:t>Sława, uznanie, pieniądze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570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68CA7B58-BB4B-4C6B-8836-1475767B9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pl-PL" dirty="0"/>
              <a:t>https://github.com/ogur/grand-hackster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pl-PL" dirty="0"/>
              <a:t>http://lab.morszczyzna.pl/gwgc2018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3313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72CE6B87-65A2-4B02-A43F-858DD96841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Game Jam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F546EE20-2FEA-429A-AFE9-3EDD88261E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Rozdział 1</a:t>
            </a:r>
          </a:p>
        </p:txBody>
      </p:sp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492AB390-7FDA-47A2-9B96-5B5701D13FB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06681E-2781-48CE-9FA9-C5B8EE56B46F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55225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68CA7B58-BB4B-4C6B-8836-1475767B9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pl-PL" sz="8000" dirty="0"/>
              <a:t>Dzięki!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88512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96F05F-CD6A-4F5C-8378-60DE8357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Game Jam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592BA0C-B5F5-4171-95A7-9E9658344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pl-PL" sz="6000" dirty="0"/>
              <a:t>Game 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pl-PL" sz="6000" dirty="0"/>
              <a:t>+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pl-PL" sz="6000" dirty="0"/>
              <a:t>Jam </a:t>
            </a:r>
            <a:r>
              <a:rPr lang="pl-PL" sz="6000" dirty="0" err="1"/>
              <a:t>session</a:t>
            </a:r>
            <a:endParaRPr lang="pl-PL" sz="6000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0DAD3B26-C8D5-4B4A-91E3-CB3CCE683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7016" y="2135222"/>
            <a:ext cx="988978" cy="988978"/>
          </a:xfrm>
          <a:prstGeom prst="rect">
            <a:avLst/>
          </a:prstGeom>
          <a:effectLst>
            <a:glow rad="50800">
              <a:srgbClr val="00FF00">
                <a:alpha val="2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908348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196F05F-CD6A-4F5C-8378-60DE8357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Game Jam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592BA0C-B5F5-4171-95A7-9E9658344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60000"/>
              </a:lnSpc>
            </a:pPr>
            <a:r>
              <a:rPr lang="pl-PL" dirty="0"/>
              <a:t>Różne ograniczenia:</a:t>
            </a:r>
          </a:p>
          <a:p>
            <a:pPr lvl="1">
              <a:lnSpc>
                <a:spcPct val="160000"/>
              </a:lnSpc>
            </a:pPr>
            <a:r>
              <a:rPr lang="pl-PL" dirty="0"/>
              <a:t>Czas</a:t>
            </a:r>
            <a:r>
              <a:rPr lang="pl-PL"/>
              <a:t>: 0h, 24h</a:t>
            </a:r>
            <a:r>
              <a:rPr lang="pl-PL" dirty="0"/>
              <a:t>, 48h, 72h, tydzień…</a:t>
            </a:r>
          </a:p>
          <a:p>
            <a:pPr lvl="1">
              <a:lnSpc>
                <a:spcPct val="160000"/>
              </a:lnSpc>
            </a:pPr>
            <a:r>
              <a:rPr lang="pl-PL" dirty="0"/>
              <a:t>Rozmiar: 1kb, 13kb, 128kb…</a:t>
            </a:r>
          </a:p>
          <a:p>
            <a:pPr lvl="1">
              <a:lnSpc>
                <a:spcPct val="160000"/>
              </a:lnSpc>
            </a:pPr>
            <a:r>
              <a:rPr lang="pl-PL" dirty="0"/>
              <a:t>Temat lub gatunek</a:t>
            </a:r>
          </a:p>
          <a:p>
            <a:pPr lvl="1">
              <a:lnSpc>
                <a:spcPct val="160000"/>
              </a:lnSpc>
            </a:pPr>
            <a:r>
              <a:rPr lang="pl-PL" dirty="0"/>
              <a:t>Inne wymogi</a:t>
            </a:r>
          </a:p>
          <a:p>
            <a:pPr>
              <a:lnSpc>
                <a:spcPct val="160000"/>
              </a:lnSpc>
            </a:pPr>
            <a:r>
              <a:rPr lang="pl-PL" dirty="0"/>
              <a:t>Presja czasu, a jednorazowość</a:t>
            </a:r>
          </a:p>
          <a:p>
            <a:pPr>
              <a:lnSpc>
                <a:spcPct val="160000"/>
              </a:lnSpc>
            </a:pPr>
            <a:r>
              <a:rPr lang="pl-PL" dirty="0"/>
              <a:t>Poprawianie po zakończonym jamie</a:t>
            </a:r>
          </a:p>
          <a:p>
            <a:pPr>
              <a:lnSpc>
                <a:spcPct val="160000"/>
              </a:lnSpc>
            </a:pPr>
            <a:r>
              <a:rPr lang="pl-PL" dirty="0"/>
              <a:t>Konkurencja, trening w </a:t>
            </a:r>
            <a:r>
              <a:rPr lang="pl-PL" dirty="0" err="1"/>
              <a:t>jamowaniu</a:t>
            </a:r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0DAD3B26-C8D5-4B4A-91E3-CB3CCE683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7016" y="2135222"/>
            <a:ext cx="988978" cy="988978"/>
          </a:xfrm>
          <a:prstGeom prst="rect">
            <a:avLst/>
          </a:prstGeom>
          <a:effectLst>
            <a:glow rad="50800">
              <a:srgbClr val="00FF00">
                <a:alpha val="2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957889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47DC47D7-5DD8-436A-87AE-0D31A8980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3242" y="2903621"/>
            <a:ext cx="7198516" cy="3436793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pl-PL" dirty="0"/>
              <a:t>Michał </a:t>
            </a:r>
            <a:r>
              <a:rPr lang="pl-PL" dirty="0" err="1"/>
              <a:t>Składnikiewicz</a:t>
            </a:r>
            <a:r>
              <a:rPr lang="pl-PL" dirty="0"/>
              <a:t>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pl-PL" dirty="0" err="1"/>
              <a:t>a.k.a</a:t>
            </a:r>
            <a:r>
              <a:rPr lang="pl-PL" dirty="0"/>
              <a:t>. </a:t>
            </a:r>
            <a:r>
              <a:rPr lang="pl-PL" dirty="0" err="1"/>
              <a:t>Gynvael</a:t>
            </a:r>
            <a:r>
              <a:rPr lang="pl-PL" dirty="0"/>
              <a:t> </a:t>
            </a:r>
            <a:r>
              <a:rPr lang="pl-PL" dirty="0" err="1"/>
              <a:t>Coldwind</a:t>
            </a:r>
            <a:endParaRPr lang="pl-PL" dirty="0"/>
          </a:p>
        </p:txBody>
      </p:sp>
      <p:pic>
        <p:nvPicPr>
          <p:cNvPr id="5" name="Picture 2" descr="https://gynvael.coldwind.pl/img/banner_GWGDC_2018-19.png">
            <a:extLst>
              <a:ext uri="{FF2B5EF4-FFF2-40B4-BE49-F238E27FC236}">
                <a16:creationId xmlns:a16="http://schemas.microsoft.com/office/drawing/2014/main" id="{79CEFF7C-6D96-4C26-91DE-F499C5C78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294" y="760997"/>
            <a:ext cx="93345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gynvael.coldwind.pl/img/gynvael-sweet-focia.jpg">
            <a:extLst>
              <a:ext uri="{FF2B5EF4-FFF2-40B4-BE49-F238E27FC236}">
                <a16:creationId xmlns:a16="http://schemas.microsoft.com/office/drawing/2014/main" id="{B509A05B-B287-4783-8F0F-3C9026E37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294" y="3029680"/>
            <a:ext cx="2272393" cy="232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951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D1E1A6-0988-4F61-9F85-4D404110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l-PL" dirty="0"/>
              <a:t>Ograniczenia</a:t>
            </a:r>
            <a:br>
              <a:rPr lang="pl-PL" dirty="0"/>
            </a:br>
            <a:r>
              <a:rPr lang="pl-PL" dirty="0"/>
              <a:t>konkursowe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882AFF2-2768-435E-9D98-3AD12F366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85750" indent="-285750">
              <a:lnSpc>
                <a:spcPct val="150000"/>
              </a:lnSpc>
            </a:pPr>
            <a:r>
              <a:rPr lang="pl-PL" dirty="0">
                <a:effectLst>
                  <a:glow rad="63500">
                    <a:srgbClr val="00FF00">
                      <a:alpha val="25000"/>
                    </a:srgbClr>
                  </a:glow>
                </a:effectLst>
              </a:rPr>
              <a:t>~1 miesiąc na zrobienie gry</a:t>
            </a:r>
          </a:p>
          <a:p>
            <a:pPr marL="285750" indent="-285750">
              <a:lnSpc>
                <a:spcPct val="150000"/>
              </a:lnSpc>
            </a:pPr>
            <a:r>
              <a:rPr lang="pl-PL" dirty="0">
                <a:effectLst>
                  <a:glow rad="63500">
                    <a:srgbClr val="00FF00">
                      <a:alpha val="25000"/>
                    </a:srgbClr>
                  </a:glow>
                </a:effectLst>
              </a:rPr>
              <a:t>128000 bajtów, max 20 plików</a:t>
            </a:r>
          </a:p>
          <a:p>
            <a:pPr marL="285750" indent="-285750">
              <a:lnSpc>
                <a:spcPct val="150000"/>
              </a:lnSpc>
            </a:pPr>
            <a:r>
              <a:rPr lang="pl-PL" dirty="0">
                <a:effectLst>
                  <a:glow rad="63500">
                    <a:srgbClr val="00FF00">
                      <a:alpha val="25000"/>
                    </a:srgbClr>
                  </a:glow>
                </a:effectLst>
              </a:rPr>
              <a:t>Nakładka 2 ekrany</a:t>
            </a:r>
          </a:p>
          <a:p>
            <a:pPr marL="285750" indent="-285750">
              <a:lnSpc>
                <a:spcPct val="150000"/>
              </a:lnSpc>
            </a:pPr>
            <a:r>
              <a:rPr lang="pl-PL" dirty="0">
                <a:effectLst>
                  <a:glow rad="63500">
                    <a:srgbClr val="00FF00">
                      <a:alpha val="25000"/>
                    </a:srgbClr>
                  </a:glow>
                </a:effectLst>
              </a:rPr>
              <a:t>"</a:t>
            </a:r>
            <a:r>
              <a:rPr lang="pl-PL" dirty="0" err="1">
                <a:effectLst>
                  <a:glow rad="63500">
                    <a:srgbClr val="00FF00">
                      <a:alpha val="25000"/>
                    </a:srgbClr>
                  </a:glow>
                </a:effectLst>
              </a:rPr>
              <a:t>unrealistic</a:t>
            </a:r>
            <a:r>
              <a:rPr lang="pl-PL" dirty="0">
                <a:effectLst>
                  <a:glow rad="63500">
                    <a:srgbClr val="00FF00">
                      <a:alpha val="25000"/>
                    </a:srgbClr>
                  </a:glow>
                </a:effectLst>
              </a:rPr>
              <a:t> </a:t>
            </a:r>
            <a:r>
              <a:rPr lang="pl-PL" dirty="0" err="1">
                <a:effectLst>
                  <a:glow rad="63500">
                    <a:srgbClr val="00FF00">
                      <a:alpha val="25000"/>
                    </a:srgbClr>
                  </a:glow>
                </a:effectLst>
              </a:rPr>
              <a:t>hacking</a:t>
            </a:r>
            <a:r>
              <a:rPr lang="pl-PL" dirty="0">
                <a:effectLst>
                  <a:glow rad="63500">
                    <a:srgbClr val="00FF00">
                      <a:alpha val="25000"/>
                    </a:srgbClr>
                  </a:glow>
                </a:effectLst>
              </a:rPr>
              <a:t> </a:t>
            </a:r>
            <a:r>
              <a:rPr lang="pl-PL" dirty="0" err="1">
                <a:effectLst>
                  <a:glow rad="63500">
                    <a:srgbClr val="00FF00">
                      <a:alpha val="25000"/>
                    </a:srgbClr>
                  </a:glow>
                </a:effectLst>
              </a:rPr>
              <a:t>simulator</a:t>
            </a:r>
            <a:r>
              <a:rPr lang="pl-PL" dirty="0">
                <a:effectLst>
                  <a:glow rad="63500">
                    <a:srgbClr val="00FF00">
                      <a:alpha val="25000"/>
                    </a:srgbClr>
                  </a:glow>
                </a:effectLst>
              </a:rPr>
              <a:t>"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>
                <a:effectLst>
                  <a:glow rad="63500">
                    <a:srgbClr val="00FF00">
                      <a:alpha val="25000"/>
                    </a:srgbClr>
                  </a:glow>
                </a:effectLst>
              </a:rPr>
              <a:t>HTML/CSS, JavaScript</a:t>
            </a:r>
            <a:r>
              <a:rPr lang="pl-PL" dirty="0">
                <a:effectLst>
                  <a:glow rad="63500">
                    <a:srgbClr val="00FF00">
                      <a:alpha val="25000"/>
                    </a:srgbClr>
                  </a:glow>
                </a:effectLst>
              </a:rPr>
              <a:t>, </a:t>
            </a:r>
            <a:r>
              <a:rPr lang="en-US" dirty="0" err="1">
                <a:effectLst>
                  <a:glow rad="63500">
                    <a:srgbClr val="00FF00">
                      <a:alpha val="25000"/>
                    </a:srgbClr>
                  </a:glow>
                </a:effectLst>
              </a:rPr>
              <a:t>WebAssembl</a:t>
            </a:r>
            <a:r>
              <a:rPr lang="pl-PL" dirty="0">
                <a:effectLst>
                  <a:glow rad="63500">
                    <a:srgbClr val="00FF00">
                      <a:alpha val="25000"/>
                    </a:srgbClr>
                  </a:glow>
                </a:effectLst>
              </a:rPr>
              <a:t>y</a:t>
            </a:r>
          </a:p>
        </p:txBody>
      </p:sp>
      <p:pic>
        <p:nvPicPr>
          <p:cNvPr id="9" name="Grafika 8">
            <a:extLst>
              <a:ext uri="{FF2B5EF4-FFF2-40B4-BE49-F238E27FC236}">
                <a16:creationId xmlns:a16="http://schemas.microsoft.com/office/drawing/2014/main" id="{857E0A8F-7D4E-4291-9398-EDEBE4F99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3355" y="2428875"/>
            <a:ext cx="876300" cy="876300"/>
          </a:xfrm>
          <a:prstGeom prst="rect">
            <a:avLst/>
          </a:prstGeom>
          <a:effectLst>
            <a:glow rad="50800">
              <a:srgbClr val="00FF00">
                <a:alpha val="25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22681224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kiet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1086</TotalTime>
  <Words>511</Words>
  <Application>Microsoft Office PowerPoint</Application>
  <PresentationFormat>Panoramiczny</PresentationFormat>
  <Paragraphs>152</Paragraphs>
  <Slides>50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Consolas</vt:lpstr>
      <vt:lpstr>Motyw pakietu Office</vt:lpstr>
      <vt:lpstr>Prezentacja programu PowerPoint</vt:lpstr>
      <vt:lpstr>Prezentacja programu PowerPoint</vt:lpstr>
      <vt:lpstr>Dlaczego warto zrobić grę  w JavaScripcie?</vt:lpstr>
      <vt:lpstr>O autorze</vt:lpstr>
      <vt:lpstr>Game Jam</vt:lpstr>
      <vt:lpstr>Game Jam </vt:lpstr>
      <vt:lpstr>Game Jam </vt:lpstr>
      <vt:lpstr>Prezentacja programu PowerPoint</vt:lpstr>
      <vt:lpstr>Ograniczenia konkursowe </vt:lpstr>
      <vt:lpstr>Prezentacja programu PowerPoint</vt:lpstr>
      <vt:lpstr>Prezentacja programu PowerPoint</vt:lpstr>
      <vt:lpstr>Prezentacja programu PowerPoint</vt:lpstr>
      <vt:lpstr>Robimy grę,  czyli coś fajnego</vt:lpstr>
      <vt:lpstr>Robimy grę,  czyli coś fajnego</vt:lpstr>
      <vt:lpstr>Prezentacja programu PowerPoint</vt:lpstr>
      <vt:lpstr>Przyjemność z programowania </vt:lpstr>
      <vt:lpstr>Prezentacja programu PowerPoint</vt:lpstr>
      <vt:lpstr>Robimy grę,  czyli coś innego</vt:lpstr>
      <vt:lpstr>Robimy grę,  czyli coś innego</vt:lpstr>
      <vt:lpstr>Rozwiązywanie problemów </vt:lpstr>
      <vt:lpstr>Generowanie labiryntu </vt:lpstr>
      <vt:lpstr>Prezentacja programu PowerPoint</vt:lpstr>
      <vt:lpstr>"Obcy" Unicode </vt:lpstr>
      <vt:lpstr>Kod gry  jako dane </vt:lpstr>
      <vt:lpstr>Implusy na liniach</vt:lpstr>
      <vt:lpstr>Prezentacja programu PowerPoint</vt:lpstr>
      <vt:lpstr>Prezentacja programu PowerPoint</vt:lpstr>
      <vt:lpstr>Nauka</vt:lpstr>
      <vt:lpstr>Nauka </vt:lpstr>
      <vt:lpstr>Prezentacja programu PowerPoint</vt:lpstr>
      <vt:lpstr>Prezentacja programu PowerPoint</vt:lpstr>
      <vt:lpstr>Spowalniacze</vt:lpstr>
      <vt:lpstr>.fill</vt:lpstr>
      <vt:lpstr>Algorytmy i matematyka</vt:lpstr>
      <vt:lpstr>Proof of concept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Dyscyplina</vt:lpstr>
      <vt:lpstr>Dźwięki</vt:lpstr>
      <vt:lpstr>Prezentacja programu PowerPoint</vt:lpstr>
      <vt:lpstr>Podsumowanie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Mateusz M</dc:creator>
  <cp:lastModifiedBy>Mateusz M</cp:lastModifiedBy>
  <cp:revision>2</cp:revision>
  <dcterms:created xsi:type="dcterms:W3CDTF">2019-02-04T21:40:46Z</dcterms:created>
  <dcterms:modified xsi:type="dcterms:W3CDTF">2019-02-11T20:24:04Z</dcterms:modified>
</cp:coreProperties>
</file>